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webextensions/webextension1.xml" ContentType="application/vnd.ms-office.webextension+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347" r:id="rId2"/>
    <p:sldId id="277" r:id="rId3"/>
    <p:sldId id="278" r:id="rId4"/>
    <p:sldId id="367" r:id="rId5"/>
    <p:sldId id="268" r:id="rId6"/>
    <p:sldId id="366" r:id="rId7"/>
    <p:sldId id="266" r:id="rId8"/>
    <p:sldId id="257" r:id="rId9"/>
    <p:sldId id="256" r:id="rId10"/>
    <p:sldId id="258" r:id="rId11"/>
    <p:sldId id="274" r:id="rId12"/>
    <p:sldId id="269" r:id="rId13"/>
    <p:sldId id="259" r:id="rId14"/>
    <p:sldId id="260" r:id="rId15"/>
    <p:sldId id="261" r:id="rId16"/>
    <p:sldId id="262" r:id="rId17"/>
    <p:sldId id="271" r:id="rId18"/>
    <p:sldId id="272" r:id="rId19"/>
    <p:sldId id="273" r:id="rId20"/>
    <p:sldId id="263" r:id="rId21"/>
    <p:sldId id="264" r:id="rId22"/>
    <p:sldId id="276" r:id="rId23"/>
    <p:sldId id="365" r:id="rId24"/>
    <p:sldId id="265" r:id="rId25"/>
    <p:sldId id="275" r:id="rId26"/>
    <p:sldId id="349" r:id="rId27"/>
    <p:sldId id="354" r:id="rId28"/>
    <p:sldId id="351" r:id="rId29"/>
    <p:sldId id="352" r:id="rId30"/>
    <p:sldId id="355" r:id="rId31"/>
    <p:sldId id="357" r:id="rId32"/>
    <p:sldId id="356" r:id="rId33"/>
    <p:sldId id="358" r:id="rId34"/>
    <p:sldId id="363" r:id="rId35"/>
    <p:sldId id="364" r:id="rId36"/>
    <p:sldId id="359" r:id="rId37"/>
    <p:sldId id="360" r:id="rId38"/>
    <p:sldId id="362" r:id="rId39"/>
    <p:sldId id="3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93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10/2/2023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 id="2147483860"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ipass.telangana.gov.in/about.aspx" TargetMode="Externa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hyperlink" Target="https://ipass.telangana.gov.in/"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invest.telangana.gov.in/resources/" TargetMode="External"/><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invest.telangana.gov.in/resources/" TargetMode="Externa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invest.telangana.gov.in/task/" TargetMode="External"/><Relationship Id="rId3" Type="http://schemas.openxmlformats.org/officeDocument/2006/relationships/hyperlink" Target="https://invest.telangana.gov.in/t-hub/" TargetMode="External"/><Relationship Id="rId7" Type="http://schemas.openxmlformats.org/officeDocument/2006/relationships/hyperlink" Target="https://invest.telangana.gov.in/we-hub/" TargetMode="External"/><Relationship Id="rId12" Type="http://schemas.openxmlformats.org/officeDocument/2006/relationships/hyperlink" Target="https://invest.telangana.gov.in/rich/" TargetMode="External"/><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hyperlink" Target="https://invest.telangana.gov.in/telanganastateinnovationcell/" TargetMode="Externa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hyperlink" Target="https://invest.telangana.gov.in/t-work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hyperlink" Target="https://invest.telangana.gov.in/electronics-and-it-hardwar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hyperlink" Target="https://www.homebazaar.com/knowledge/floor-space-index-fsi-meaning-formula-calcula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homebazaar.com/knowledge/floor-space-index-fsi-meaning-formula-calculation/" TargetMode="External"/><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hyperlink" Target="https://www.manage.gov.in/fpoacademy/CGSchemes/Telangana%20Govt%20Schemes.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in/hemvad/" TargetMode="External"/><Relationship Id="rId2" Type="http://schemas.openxmlformats.org/officeDocument/2006/relationships/hyperlink" Target="https://www.linkedin.com/in/dhavalsays/" TargetMode="External"/><Relationship Id="rId1" Type="http://schemas.openxmlformats.org/officeDocument/2006/relationships/slideLayout" Target="../slideLayouts/slideLayout1.xml"/><Relationship Id="rId6" Type="http://schemas.openxmlformats.org/officeDocument/2006/relationships/hyperlink" Target="https://codebasics.io/"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hyperlink" Target="https://www.linkedin.com/in/dileep-konatham-2624b91b5/" TargetMode="External"/><Relationship Id="rId2" Type="http://schemas.openxmlformats.org/officeDocument/2006/relationships/hyperlink" Target="https://www.linkedin.com/in/ktramarao/" TargetMode="Externa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hyperlink" Target="https://www.linkedin.com/in/jayesh-ranjan-37415963/" TargetMode="External"/><Relationship Id="rId4" Type="http://schemas.openxmlformats.org/officeDocument/2006/relationships/image" Target="../media/image69.png"/><Relationship Id="rId9" Type="http://schemas.openxmlformats.org/officeDocument/2006/relationships/hyperlink" Target="https://www.linkedin.com/in/venupanjarl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ovypro.com/project/telangana-growth-analysis-22" TargetMode="External"/><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9.png"/><Relationship Id="rId4" Type="http://schemas.microsoft.com/office/2011/relationships/webextension" Target="../webextensions/webextension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0" y="727894"/>
            <a:ext cx="5804968" cy="954107"/>
          </a:xfrm>
          <a:prstGeom prst="rect">
            <a:avLst/>
          </a:prstGeom>
          <a:noFill/>
        </p:spPr>
        <p:txBody>
          <a:bodyPr wrap="square" rtlCol="0" anchor="ctr">
            <a:spAutoFit/>
          </a:bodyPr>
          <a:lstStyle/>
          <a:p>
            <a:pPr algn="ctr"/>
            <a:r>
              <a:rPr lang="en-US" altLang="ko-KR" sz="3200" i="1" dirty="0">
                <a:solidFill>
                  <a:schemeClr val="tx1">
                    <a:lumMod val="95000"/>
                  </a:schemeClr>
                </a:solidFill>
                <a:latin typeface="Arial" panose="020B0604020202020204" pitchFamily="34" charset="0"/>
                <a:cs typeface="Arial" panose="020B0604020202020204" pitchFamily="34" charset="0"/>
              </a:rPr>
              <a:t>Telangana Growth Analysis</a:t>
            </a:r>
          </a:p>
          <a:p>
            <a:pPr algn="ctr"/>
            <a:r>
              <a:rPr lang="en-US" altLang="ko-KR" sz="1200" i="1" dirty="0">
                <a:solidFill>
                  <a:schemeClr val="tx1">
                    <a:lumMod val="95000"/>
                  </a:schemeClr>
                </a:solidFill>
                <a:latin typeface="Arial" panose="020B0604020202020204" pitchFamily="34" charset="0"/>
                <a:cs typeface="Arial" panose="020B0604020202020204" pitchFamily="34" charset="0"/>
              </a:rPr>
              <a:t>- Presented by</a:t>
            </a:r>
          </a:p>
          <a:p>
            <a:pPr algn="ctr"/>
            <a:r>
              <a:rPr lang="en-US" altLang="ko-KR" sz="1200" i="1" dirty="0">
                <a:solidFill>
                  <a:schemeClr val="tx1">
                    <a:lumMod val="95000"/>
                  </a:schemeClr>
                </a:solidFill>
                <a:latin typeface="Arial" panose="020B0604020202020204" pitchFamily="34" charset="0"/>
                <a:cs typeface="Arial" panose="020B0604020202020204" pitchFamily="34" charset="0"/>
              </a:rPr>
              <a:t>Satheesh kumar T</a:t>
            </a:r>
            <a:endParaRPr lang="ko-KR" altLang="en-US" sz="1200" i="1" dirty="0">
              <a:solidFill>
                <a:schemeClr val="tx1">
                  <a:lumMod val="95000"/>
                </a:schemeClr>
              </a:solidFill>
              <a:latin typeface="Arial" panose="020B0604020202020204" pitchFamily="34" charset="0"/>
              <a:cs typeface="Arial" panose="020B0604020202020204" pitchFamily="34" charset="0"/>
            </a:endParaRPr>
          </a:p>
        </p:txBody>
      </p:sp>
      <p:grpSp>
        <p:nvGrpSpPr>
          <p:cNvPr id="6" name="Group 10">
            <a:extLst>
              <a:ext uri="{FF2B5EF4-FFF2-40B4-BE49-F238E27FC236}">
                <a16:creationId xmlns:a16="http://schemas.microsoft.com/office/drawing/2014/main" id="{9057417B-0C81-4DED-A753-2A1EBD9EB5A6}"/>
              </a:ext>
            </a:extLst>
          </p:cNvPr>
          <p:cNvGrpSpPr/>
          <p:nvPr/>
        </p:nvGrpSpPr>
        <p:grpSpPr>
          <a:xfrm>
            <a:off x="5804971" y="616470"/>
            <a:ext cx="6391247" cy="1286087"/>
            <a:chOff x="4780729" y="1350371"/>
            <a:chExt cx="6391247" cy="1286087"/>
          </a:xfrm>
        </p:grpSpPr>
        <p:sp>
          <p:nvSpPr>
            <p:cNvPr id="7" name="Rectangle 8">
              <a:extLst>
                <a:ext uri="{FF2B5EF4-FFF2-40B4-BE49-F238E27FC236}">
                  <a16:creationId xmlns:a16="http://schemas.microsoft.com/office/drawing/2014/main" id="{E4AC6EFF-A9C3-4CD6-8DD9-E23DB4D3C0FA}"/>
                </a:ext>
              </a:extLst>
            </p:cNvPr>
            <p:cNvSpPr/>
            <p:nvPr/>
          </p:nvSpPr>
          <p:spPr>
            <a:xfrm>
              <a:off x="4780729" y="2051242"/>
              <a:ext cx="6391247" cy="5852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1">
              <a:extLst>
                <a:ext uri="{FF2B5EF4-FFF2-40B4-BE49-F238E27FC236}">
                  <a16:creationId xmlns:a16="http://schemas.microsoft.com/office/drawing/2014/main" id="{C887B8B6-9F10-4776-B189-047B2EB09574}"/>
                </a:ext>
              </a:extLst>
            </p:cNvPr>
            <p:cNvSpPr/>
            <p:nvPr/>
          </p:nvSpPr>
          <p:spPr>
            <a:xfrm>
              <a:off x="5504979" y="1350372"/>
              <a:ext cx="1104522" cy="58847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a:extLst>
                <a:ext uri="{FF2B5EF4-FFF2-40B4-BE49-F238E27FC236}">
                  <a16:creationId xmlns:a16="http://schemas.microsoft.com/office/drawing/2014/main" id="{BD35B18B-5E98-4971-B9B1-D469C689DED3}"/>
                </a:ext>
              </a:extLst>
            </p:cNvPr>
            <p:cNvGrpSpPr/>
            <p:nvPr/>
          </p:nvGrpSpPr>
          <p:grpSpPr>
            <a:xfrm>
              <a:off x="5733303" y="2097427"/>
              <a:ext cx="5230444" cy="492845"/>
              <a:chOff x="6417575" y="2011204"/>
              <a:chExt cx="2232250" cy="471992"/>
            </a:xfrm>
          </p:grpSpPr>
          <p:sp>
            <p:nvSpPr>
              <p:cNvPr id="12" name="TextBox 11">
                <a:extLst>
                  <a:ext uri="{FF2B5EF4-FFF2-40B4-BE49-F238E27FC236}">
                    <a16:creationId xmlns:a16="http://schemas.microsoft.com/office/drawing/2014/main" id="{39A847E4-1E67-4686-9612-F8087632E8C0}"/>
                  </a:ext>
                </a:extLst>
              </p:cNvPr>
              <p:cNvSpPr txBox="1"/>
              <p:nvPr/>
            </p:nvSpPr>
            <p:spPr>
              <a:xfrm>
                <a:off x="6417576" y="2217917"/>
                <a:ext cx="2232249" cy="265279"/>
              </a:xfrm>
              <a:prstGeom prst="rect">
                <a:avLst/>
              </a:prstGeom>
              <a:noFill/>
            </p:spPr>
            <p:txBody>
              <a:bodyPr wrap="square" rtlCol="0">
                <a:spAutoFit/>
              </a:bodyPr>
              <a:lstStyle/>
              <a:p>
                <a:r>
                  <a:rPr lang="en-US" altLang="ko-KR" sz="1200" dirty="0">
                    <a:solidFill>
                      <a:schemeClr val="bg1"/>
                    </a:solidFill>
                    <a:latin typeface="Arial" panose="020B0604020202020204" pitchFamily="34" charset="0"/>
                    <a:cs typeface="Arial" panose="020B0604020202020204" pitchFamily="34" charset="0"/>
                  </a:rPr>
                  <a:t>To get an idea about the Telangana as a State</a:t>
                </a:r>
                <a:endParaRPr lang="ko-KR" alt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442A3F7-8C72-41E7-9E8F-B1AE6C0324C4}"/>
                  </a:ext>
                </a:extLst>
              </p:cNvPr>
              <p:cNvSpPr txBox="1"/>
              <p:nvPr/>
            </p:nvSpPr>
            <p:spPr>
              <a:xfrm>
                <a:off x="6417575" y="2011204"/>
                <a:ext cx="2232249" cy="265279"/>
              </a:xfrm>
              <a:prstGeom prst="rect">
                <a:avLst/>
              </a:prstGeom>
              <a:noFill/>
            </p:spPr>
            <p:txBody>
              <a:bodyPr wrap="square" rtlCol="0">
                <a:spAutoFit/>
              </a:bodyPr>
              <a:lstStyle/>
              <a:p>
                <a:r>
                  <a:rPr lang="en-US" altLang="ko-KR" sz="1200" b="1" dirty="0">
                    <a:solidFill>
                      <a:schemeClr val="bg1"/>
                    </a:solidFill>
                    <a:latin typeface="Arial" panose="020B0604020202020204" pitchFamily="34" charset="0"/>
                    <a:cs typeface="Arial" panose="020B0604020202020204" pitchFamily="34" charset="0"/>
                  </a:rPr>
                  <a:t>Introduction</a:t>
                </a:r>
                <a:endParaRPr lang="ko-KR" altLang="en-US" sz="1200" b="1" dirty="0">
                  <a:solidFill>
                    <a:schemeClr val="bg1"/>
                  </a:solidFill>
                  <a:latin typeface="Arial" panose="020B0604020202020204" pitchFamily="34" charset="0"/>
                  <a:cs typeface="Arial" panose="020B0604020202020204" pitchFamily="34" charset="0"/>
                </a:endParaRPr>
              </a:p>
            </p:txBody>
          </p:sp>
        </p:grpSp>
        <p:sp>
          <p:nvSpPr>
            <p:cNvPr id="10" name="Parallelogram 7">
              <a:extLst>
                <a:ext uri="{FF2B5EF4-FFF2-40B4-BE49-F238E27FC236}">
                  <a16:creationId xmlns:a16="http://schemas.microsoft.com/office/drawing/2014/main" id="{379169B4-8442-4043-B209-E86947568FE7}"/>
                </a:ext>
              </a:extLst>
            </p:cNvPr>
            <p:cNvSpPr/>
            <p:nvPr/>
          </p:nvSpPr>
          <p:spPr>
            <a:xfrm rot="5400000" flipH="1">
              <a:off x="4504583" y="1626517"/>
              <a:ext cx="1276539" cy="724247"/>
            </a:xfrm>
            <a:prstGeom prst="parallelogram">
              <a:avLst>
                <a:gd name="adj" fmla="val 961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6152D7-152A-4953-A573-B6C808CCB40E}"/>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14" name="Group 11">
            <a:extLst>
              <a:ext uri="{FF2B5EF4-FFF2-40B4-BE49-F238E27FC236}">
                <a16:creationId xmlns:a16="http://schemas.microsoft.com/office/drawing/2014/main" id="{90B70BE9-3BBE-4167-A154-D0F4084D2206}"/>
              </a:ext>
            </a:extLst>
          </p:cNvPr>
          <p:cNvGrpSpPr/>
          <p:nvPr/>
        </p:nvGrpSpPr>
        <p:grpSpPr>
          <a:xfrm>
            <a:off x="5804973" y="2083202"/>
            <a:ext cx="6391247" cy="1286087"/>
            <a:chOff x="4780729" y="1350371"/>
            <a:chExt cx="6391247" cy="1286087"/>
          </a:xfrm>
        </p:grpSpPr>
        <p:sp>
          <p:nvSpPr>
            <p:cNvPr id="15" name="Rectangle 12">
              <a:extLst>
                <a:ext uri="{FF2B5EF4-FFF2-40B4-BE49-F238E27FC236}">
                  <a16:creationId xmlns:a16="http://schemas.microsoft.com/office/drawing/2014/main" id="{2C6160B7-DE89-4075-A5FB-41CFEBD42E0E}"/>
                </a:ext>
              </a:extLst>
            </p:cNvPr>
            <p:cNvSpPr/>
            <p:nvPr/>
          </p:nvSpPr>
          <p:spPr>
            <a:xfrm>
              <a:off x="4780729" y="2051242"/>
              <a:ext cx="6391247" cy="58521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3">
              <a:extLst>
                <a:ext uri="{FF2B5EF4-FFF2-40B4-BE49-F238E27FC236}">
                  <a16:creationId xmlns:a16="http://schemas.microsoft.com/office/drawing/2014/main" id="{D81BB7E6-4690-4CEF-843E-B170D9504343}"/>
                </a:ext>
              </a:extLst>
            </p:cNvPr>
            <p:cNvSpPr/>
            <p:nvPr/>
          </p:nvSpPr>
          <p:spPr>
            <a:xfrm>
              <a:off x="5504979" y="1350372"/>
              <a:ext cx="1104522" cy="58847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4">
              <a:extLst>
                <a:ext uri="{FF2B5EF4-FFF2-40B4-BE49-F238E27FC236}">
                  <a16:creationId xmlns:a16="http://schemas.microsoft.com/office/drawing/2014/main" id="{37D0A24C-3852-4E9C-A14D-9AF22E71439D}"/>
                </a:ext>
              </a:extLst>
            </p:cNvPr>
            <p:cNvGrpSpPr/>
            <p:nvPr/>
          </p:nvGrpSpPr>
          <p:grpSpPr>
            <a:xfrm>
              <a:off x="5733303" y="2097427"/>
              <a:ext cx="5230444" cy="492845"/>
              <a:chOff x="6417575" y="2011204"/>
              <a:chExt cx="2232250" cy="471992"/>
            </a:xfrm>
          </p:grpSpPr>
          <p:sp>
            <p:nvSpPr>
              <p:cNvPr id="20" name="TextBox 19">
                <a:extLst>
                  <a:ext uri="{FF2B5EF4-FFF2-40B4-BE49-F238E27FC236}">
                    <a16:creationId xmlns:a16="http://schemas.microsoft.com/office/drawing/2014/main" id="{A6FFFCDA-BC6F-4C12-8440-7C8650E2A003}"/>
                  </a:ext>
                </a:extLst>
              </p:cNvPr>
              <p:cNvSpPr txBox="1"/>
              <p:nvPr/>
            </p:nvSpPr>
            <p:spPr>
              <a:xfrm>
                <a:off x="6417576" y="2217917"/>
                <a:ext cx="2232249" cy="265279"/>
              </a:xfrm>
              <a:prstGeom prst="rect">
                <a:avLst/>
              </a:prstGeom>
              <a:noFill/>
            </p:spPr>
            <p:txBody>
              <a:bodyPr wrap="square" rtlCol="0">
                <a:spAutoFit/>
              </a:bodyPr>
              <a:lstStyle/>
              <a:p>
                <a:r>
                  <a:rPr lang="en-US" altLang="ko-KR" sz="1200" dirty="0">
                    <a:solidFill>
                      <a:schemeClr val="bg1"/>
                    </a:solidFill>
                    <a:latin typeface="Arial" panose="020B0604020202020204" pitchFamily="34" charset="0"/>
                    <a:cs typeface="Arial" panose="020B0604020202020204" pitchFamily="34" charset="0"/>
                  </a:rPr>
                  <a:t>To know more insights at a single place</a:t>
                </a:r>
                <a:endParaRPr lang="ko-KR" altLang="en-US" sz="12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6F6D8A8-6A0B-464D-89C5-7DE94F240D84}"/>
                  </a:ext>
                </a:extLst>
              </p:cNvPr>
              <p:cNvSpPr txBox="1"/>
              <p:nvPr/>
            </p:nvSpPr>
            <p:spPr>
              <a:xfrm>
                <a:off x="6417575" y="2011204"/>
                <a:ext cx="2232249" cy="265279"/>
              </a:xfrm>
              <a:prstGeom prst="rect">
                <a:avLst/>
              </a:prstGeom>
              <a:noFill/>
            </p:spPr>
            <p:txBody>
              <a:bodyPr wrap="square" rtlCol="0">
                <a:spAutoFit/>
              </a:bodyPr>
              <a:lstStyle/>
              <a:p>
                <a:r>
                  <a:rPr lang="en-US" altLang="ko-KR" sz="1200" b="1" dirty="0">
                    <a:solidFill>
                      <a:schemeClr val="bg1"/>
                    </a:solidFill>
                    <a:latin typeface="Arial" panose="020B0604020202020204" pitchFamily="34" charset="0"/>
                    <a:cs typeface="Arial" panose="020B0604020202020204" pitchFamily="34" charset="0"/>
                  </a:rPr>
                  <a:t>Dashboard Overview</a:t>
                </a:r>
                <a:endParaRPr lang="ko-KR" altLang="en-US" sz="1200" b="1" dirty="0">
                  <a:solidFill>
                    <a:schemeClr val="bg1"/>
                  </a:solidFill>
                  <a:latin typeface="Arial" panose="020B0604020202020204" pitchFamily="34" charset="0"/>
                  <a:cs typeface="Arial" panose="020B0604020202020204" pitchFamily="34" charset="0"/>
                </a:endParaRPr>
              </a:p>
            </p:txBody>
          </p:sp>
        </p:grpSp>
        <p:sp>
          <p:nvSpPr>
            <p:cNvPr id="18" name="Parallelogram 15">
              <a:extLst>
                <a:ext uri="{FF2B5EF4-FFF2-40B4-BE49-F238E27FC236}">
                  <a16:creationId xmlns:a16="http://schemas.microsoft.com/office/drawing/2014/main" id="{5BB17CB3-3D64-4B1A-B71C-75DC2E120B37}"/>
                </a:ext>
              </a:extLst>
            </p:cNvPr>
            <p:cNvSpPr/>
            <p:nvPr/>
          </p:nvSpPr>
          <p:spPr>
            <a:xfrm rot="5400000" flipH="1">
              <a:off x="4504583" y="1626517"/>
              <a:ext cx="1276539" cy="724247"/>
            </a:xfrm>
            <a:prstGeom prst="parallelogram">
              <a:avLst>
                <a:gd name="adj" fmla="val 9619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201999-8A2B-42DA-B749-E60060F91556}"/>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22" name="Group 19">
            <a:extLst>
              <a:ext uri="{FF2B5EF4-FFF2-40B4-BE49-F238E27FC236}">
                <a16:creationId xmlns:a16="http://schemas.microsoft.com/office/drawing/2014/main" id="{BB9902E9-E6FF-4168-BF6A-0C686917E1D2}"/>
              </a:ext>
            </a:extLst>
          </p:cNvPr>
          <p:cNvGrpSpPr/>
          <p:nvPr/>
        </p:nvGrpSpPr>
        <p:grpSpPr>
          <a:xfrm>
            <a:off x="5804972" y="3549934"/>
            <a:ext cx="6391247" cy="1286087"/>
            <a:chOff x="4780729" y="1350371"/>
            <a:chExt cx="6391247" cy="1286087"/>
          </a:xfrm>
        </p:grpSpPr>
        <p:sp>
          <p:nvSpPr>
            <p:cNvPr id="23" name="Rectangle 20">
              <a:extLst>
                <a:ext uri="{FF2B5EF4-FFF2-40B4-BE49-F238E27FC236}">
                  <a16:creationId xmlns:a16="http://schemas.microsoft.com/office/drawing/2014/main" id="{3873F8FD-A95C-4566-9DEF-E80E3C733873}"/>
                </a:ext>
              </a:extLst>
            </p:cNvPr>
            <p:cNvSpPr/>
            <p:nvPr/>
          </p:nvSpPr>
          <p:spPr>
            <a:xfrm>
              <a:off x="4780729" y="2051242"/>
              <a:ext cx="6391247" cy="5852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1">
              <a:extLst>
                <a:ext uri="{FF2B5EF4-FFF2-40B4-BE49-F238E27FC236}">
                  <a16:creationId xmlns:a16="http://schemas.microsoft.com/office/drawing/2014/main" id="{DDC4D8B4-5666-4FEB-86D0-D8401AB3D665}"/>
                </a:ext>
              </a:extLst>
            </p:cNvPr>
            <p:cNvSpPr/>
            <p:nvPr/>
          </p:nvSpPr>
          <p:spPr>
            <a:xfrm>
              <a:off x="5504979" y="1350372"/>
              <a:ext cx="1104522" cy="58847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2">
              <a:extLst>
                <a:ext uri="{FF2B5EF4-FFF2-40B4-BE49-F238E27FC236}">
                  <a16:creationId xmlns:a16="http://schemas.microsoft.com/office/drawing/2014/main" id="{D37D8A8D-2511-4CED-88FF-E173340F5499}"/>
                </a:ext>
              </a:extLst>
            </p:cNvPr>
            <p:cNvGrpSpPr/>
            <p:nvPr/>
          </p:nvGrpSpPr>
          <p:grpSpPr>
            <a:xfrm>
              <a:off x="5733303" y="2097427"/>
              <a:ext cx="5230444" cy="492845"/>
              <a:chOff x="6417575" y="2011204"/>
              <a:chExt cx="2232250" cy="471992"/>
            </a:xfrm>
          </p:grpSpPr>
          <p:sp>
            <p:nvSpPr>
              <p:cNvPr id="28" name="TextBox 27">
                <a:extLst>
                  <a:ext uri="{FF2B5EF4-FFF2-40B4-BE49-F238E27FC236}">
                    <a16:creationId xmlns:a16="http://schemas.microsoft.com/office/drawing/2014/main" id="{822714FD-B19E-415E-A2F9-21664909B876}"/>
                  </a:ext>
                </a:extLst>
              </p:cNvPr>
              <p:cNvSpPr txBox="1"/>
              <p:nvPr/>
            </p:nvSpPr>
            <p:spPr>
              <a:xfrm>
                <a:off x="6417576" y="2217917"/>
                <a:ext cx="2232249" cy="265279"/>
              </a:xfrm>
              <a:prstGeom prst="rect">
                <a:avLst/>
              </a:prstGeom>
              <a:noFill/>
            </p:spPr>
            <p:txBody>
              <a:bodyPr wrap="square" rtlCol="0">
                <a:spAutoFit/>
              </a:bodyPr>
              <a:lstStyle/>
              <a:p>
                <a:r>
                  <a:rPr lang="en-US" altLang="ko-KR" sz="1200" dirty="0">
                    <a:solidFill>
                      <a:schemeClr val="bg1"/>
                    </a:solidFill>
                    <a:latin typeface="Arial" panose="020B0604020202020204" pitchFamily="34" charset="0"/>
                    <a:cs typeface="Arial" panose="020B0604020202020204" pitchFamily="34" charset="0"/>
                  </a:rPr>
                  <a:t>Stamp Registration, Transportation and Ts-I pass</a:t>
                </a:r>
                <a:endParaRPr lang="ko-KR" altLang="en-US" sz="12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FFD9E3E-20C7-406A-84CE-0B6B0BEA4BA9}"/>
                  </a:ext>
                </a:extLst>
              </p:cNvPr>
              <p:cNvSpPr txBox="1"/>
              <p:nvPr/>
            </p:nvSpPr>
            <p:spPr>
              <a:xfrm>
                <a:off x="6417575" y="2011204"/>
                <a:ext cx="2232249" cy="265279"/>
              </a:xfrm>
              <a:prstGeom prst="rect">
                <a:avLst/>
              </a:prstGeom>
              <a:noFill/>
            </p:spPr>
            <p:txBody>
              <a:bodyPr wrap="square" rtlCol="0">
                <a:spAutoFit/>
              </a:bodyPr>
              <a:lstStyle/>
              <a:p>
                <a:r>
                  <a:rPr lang="en-US" altLang="ko-KR" sz="1200" b="1" dirty="0">
                    <a:solidFill>
                      <a:schemeClr val="bg1"/>
                    </a:solidFill>
                    <a:latin typeface="Arial" panose="020B0604020202020204" pitchFamily="34" charset="0"/>
                    <a:cs typeface="Arial" panose="020B0604020202020204" pitchFamily="34" charset="0"/>
                  </a:rPr>
                  <a:t>Decoding the Departments</a:t>
                </a:r>
                <a:endParaRPr lang="ko-KR" altLang="en-US" sz="1200" b="1" dirty="0">
                  <a:solidFill>
                    <a:schemeClr val="bg1"/>
                  </a:solidFill>
                  <a:latin typeface="Arial" panose="020B0604020202020204" pitchFamily="34" charset="0"/>
                  <a:cs typeface="Arial" panose="020B0604020202020204" pitchFamily="34" charset="0"/>
                </a:endParaRPr>
              </a:p>
            </p:txBody>
          </p:sp>
        </p:grpSp>
        <p:sp>
          <p:nvSpPr>
            <p:cNvPr id="26" name="Parallelogram 23">
              <a:extLst>
                <a:ext uri="{FF2B5EF4-FFF2-40B4-BE49-F238E27FC236}">
                  <a16:creationId xmlns:a16="http://schemas.microsoft.com/office/drawing/2014/main" id="{BB492DB5-1FAD-4920-857C-847FB1FE9B14}"/>
                </a:ext>
              </a:extLst>
            </p:cNvPr>
            <p:cNvSpPr/>
            <p:nvPr/>
          </p:nvSpPr>
          <p:spPr>
            <a:xfrm rot="5400000" flipH="1">
              <a:off x="4504583" y="1626517"/>
              <a:ext cx="1276539" cy="724247"/>
            </a:xfrm>
            <a:prstGeom prst="parallelogram">
              <a:avLst>
                <a:gd name="adj" fmla="val 9619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13185C5-8671-404A-AE45-FA643291B9C3}"/>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30" name="Group 27">
            <a:extLst>
              <a:ext uri="{FF2B5EF4-FFF2-40B4-BE49-F238E27FC236}">
                <a16:creationId xmlns:a16="http://schemas.microsoft.com/office/drawing/2014/main" id="{81D92956-D402-42BF-8AB4-E9B9A3FCFCD5}"/>
              </a:ext>
            </a:extLst>
          </p:cNvPr>
          <p:cNvGrpSpPr/>
          <p:nvPr/>
        </p:nvGrpSpPr>
        <p:grpSpPr>
          <a:xfrm>
            <a:off x="5804971" y="5016667"/>
            <a:ext cx="6391247" cy="1286087"/>
            <a:chOff x="4780729" y="1350371"/>
            <a:chExt cx="6391247" cy="1286087"/>
          </a:xfrm>
        </p:grpSpPr>
        <p:sp>
          <p:nvSpPr>
            <p:cNvPr id="31" name="Rectangle 28">
              <a:extLst>
                <a:ext uri="{FF2B5EF4-FFF2-40B4-BE49-F238E27FC236}">
                  <a16:creationId xmlns:a16="http://schemas.microsoft.com/office/drawing/2014/main" id="{1CFF0094-C299-4EB1-9BE3-FF6518CA2A52}"/>
                </a:ext>
              </a:extLst>
            </p:cNvPr>
            <p:cNvSpPr/>
            <p:nvPr/>
          </p:nvSpPr>
          <p:spPr>
            <a:xfrm>
              <a:off x="4780729" y="2051242"/>
              <a:ext cx="6391247" cy="58521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Pentagon 29">
              <a:extLst>
                <a:ext uri="{FF2B5EF4-FFF2-40B4-BE49-F238E27FC236}">
                  <a16:creationId xmlns:a16="http://schemas.microsoft.com/office/drawing/2014/main" id="{930AA34B-72D5-4833-8797-ED65CD7591EE}"/>
                </a:ext>
              </a:extLst>
            </p:cNvPr>
            <p:cNvSpPr/>
            <p:nvPr/>
          </p:nvSpPr>
          <p:spPr>
            <a:xfrm>
              <a:off x="5504979" y="1350372"/>
              <a:ext cx="1104522" cy="58847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0">
              <a:extLst>
                <a:ext uri="{FF2B5EF4-FFF2-40B4-BE49-F238E27FC236}">
                  <a16:creationId xmlns:a16="http://schemas.microsoft.com/office/drawing/2014/main" id="{CD61D06F-60A2-45ED-9BE6-27EE2D236030}"/>
                </a:ext>
              </a:extLst>
            </p:cNvPr>
            <p:cNvGrpSpPr/>
            <p:nvPr/>
          </p:nvGrpSpPr>
          <p:grpSpPr>
            <a:xfrm>
              <a:off x="5733303" y="2097427"/>
              <a:ext cx="5230444" cy="492845"/>
              <a:chOff x="6417575" y="2011204"/>
              <a:chExt cx="2232250" cy="471992"/>
            </a:xfrm>
          </p:grpSpPr>
          <p:sp>
            <p:nvSpPr>
              <p:cNvPr id="36" name="TextBox 35">
                <a:extLst>
                  <a:ext uri="{FF2B5EF4-FFF2-40B4-BE49-F238E27FC236}">
                    <a16:creationId xmlns:a16="http://schemas.microsoft.com/office/drawing/2014/main" id="{F8C2A04E-4506-45BA-91E2-04B11F408FD7}"/>
                  </a:ext>
                </a:extLst>
              </p:cNvPr>
              <p:cNvSpPr txBox="1"/>
              <p:nvPr/>
            </p:nvSpPr>
            <p:spPr>
              <a:xfrm>
                <a:off x="6417576" y="2217917"/>
                <a:ext cx="2232249" cy="265279"/>
              </a:xfrm>
              <a:prstGeom prst="rect">
                <a:avLst/>
              </a:prstGeom>
              <a:noFill/>
            </p:spPr>
            <p:txBody>
              <a:bodyPr wrap="square" rtlCol="0">
                <a:spAutoFit/>
              </a:bodyPr>
              <a:lstStyle/>
              <a:p>
                <a:r>
                  <a:rPr lang="en-US" altLang="ko-KR" sz="1200" dirty="0">
                    <a:solidFill>
                      <a:schemeClr val="bg1"/>
                    </a:solidFill>
                    <a:latin typeface="Arial" panose="020B0604020202020204" pitchFamily="34" charset="0"/>
                    <a:cs typeface="Arial" panose="020B0604020202020204" pitchFamily="34" charset="0"/>
                  </a:rPr>
                  <a:t>Providing actionable recommendations from my observation</a:t>
                </a:r>
                <a:endParaRPr lang="ko-KR" altLang="en-US" sz="1200" dirty="0">
                  <a:solidFill>
                    <a:schemeClr val="bg1"/>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655B0296-DA86-4EB0-B8FD-5977A16F94C1}"/>
                  </a:ext>
                </a:extLst>
              </p:cNvPr>
              <p:cNvSpPr txBox="1"/>
              <p:nvPr/>
            </p:nvSpPr>
            <p:spPr>
              <a:xfrm>
                <a:off x="6417575" y="2011204"/>
                <a:ext cx="2232249" cy="265279"/>
              </a:xfrm>
              <a:prstGeom prst="rect">
                <a:avLst/>
              </a:prstGeom>
              <a:noFill/>
            </p:spPr>
            <p:txBody>
              <a:bodyPr wrap="square" rtlCol="0">
                <a:spAutoFit/>
              </a:bodyPr>
              <a:lstStyle/>
              <a:p>
                <a:r>
                  <a:rPr lang="en-US" altLang="ko-KR" sz="1200" b="1" dirty="0">
                    <a:solidFill>
                      <a:schemeClr val="bg1"/>
                    </a:solidFill>
                    <a:latin typeface="Arial" panose="020B0604020202020204" pitchFamily="34" charset="0"/>
                    <a:cs typeface="Arial" panose="020B0604020202020204" pitchFamily="34" charset="0"/>
                  </a:rPr>
                  <a:t>Recommendations</a:t>
                </a:r>
                <a:endParaRPr lang="ko-KR" altLang="en-US" sz="1200" b="1" dirty="0">
                  <a:solidFill>
                    <a:schemeClr val="bg1"/>
                  </a:solidFill>
                  <a:latin typeface="Arial" panose="020B0604020202020204" pitchFamily="34" charset="0"/>
                  <a:cs typeface="Arial" panose="020B0604020202020204" pitchFamily="34" charset="0"/>
                </a:endParaRPr>
              </a:p>
            </p:txBody>
          </p:sp>
        </p:grpSp>
        <p:sp>
          <p:nvSpPr>
            <p:cNvPr id="34" name="Parallelogram 31">
              <a:extLst>
                <a:ext uri="{FF2B5EF4-FFF2-40B4-BE49-F238E27FC236}">
                  <a16:creationId xmlns:a16="http://schemas.microsoft.com/office/drawing/2014/main" id="{FBE4CEC0-DC67-46F2-8E02-95FD0B74BC26}"/>
                </a:ext>
              </a:extLst>
            </p:cNvPr>
            <p:cNvSpPr/>
            <p:nvPr/>
          </p:nvSpPr>
          <p:spPr>
            <a:xfrm rot="5400000" flipH="1">
              <a:off x="4504583" y="1626517"/>
              <a:ext cx="1276539" cy="724247"/>
            </a:xfrm>
            <a:prstGeom prst="parallelogram">
              <a:avLst>
                <a:gd name="adj" fmla="val 9619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905EADE-A5C0-4F73-90ED-C074B3CB964F}"/>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1011531"/>
            <a:ext cx="12192000" cy="646331"/>
          </a:xfrm>
          <a:prstGeom prst="rect">
            <a:avLst/>
          </a:prstGeom>
          <a:noFill/>
        </p:spPr>
        <p:txBody>
          <a:bodyPr wrap="square" rtlCol="0">
            <a:spAutoFit/>
          </a:bodyPr>
          <a:lstStyle/>
          <a:p>
            <a:pPr algn="ctr"/>
            <a:r>
              <a:rPr lang="en-US" sz="1800" b="0" i="0" u="none" strike="noStrike" baseline="0" dirty="0">
                <a:solidFill>
                  <a:schemeClr val="tx1">
                    <a:lumMod val="85000"/>
                  </a:schemeClr>
                </a:solidFill>
                <a:latin typeface="Arial" panose="020B0604020202020204" pitchFamily="34" charset="0"/>
              </a:rPr>
              <a:t>Is there been any alteration of the e-Stamp challan count and document registration count pattern</a:t>
            </a:r>
          </a:p>
          <a:p>
            <a:pPr algn="ctr"/>
            <a:r>
              <a:rPr lang="en-US" sz="1800" b="0" i="0" u="none" strike="noStrike" baseline="0" dirty="0">
                <a:solidFill>
                  <a:schemeClr val="tx1">
                    <a:lumMod val="85000"/>
                  </a:schemeClr>
                </a:solidFill>
                <a:latin typeface="Arial" panose="020B0604020202020204" pitchFamily="34" charset="0"/>
              </a:rPr>
              <a:t> since the implementation of the e-Stamp challan?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Black" panose="020B0A04020102020204" pitchFamily="34" charset="0"/>
              </a:rPr>
              <a:t>Documentation vs E-Stamp</a:t>
            </a:r>
          </a:p>
        </p:txBody>
      </p:sp>
      <p:sp>
        <p:nvSpPr>
          <p:cNvPr id="2" name="TextBox 1">
            <a:extLst>
              <a:ext uri="{FF2B5EF4-FFF2-40B4-BE49-F238E27FC236}">
                <a16:creationId xmlns:a16="http://schemas.microsoft.com/office/drawing/2014/main" id="{268AD5D2-FEE0-ABFB-13EA-C32C2CAF710A}"/>
              </a:ext>
            </a:extLst>
          </p:cNvPr>
          <p:cNvSpPr txBox="1"/>
          <p:nvPr/>
        </p:nvSpPr>
        <p:spPr>
          <a:xfrm>
            <a:off x="2183592" y="5089133"/>
            <a:ext cx="8193741" cy="1169551"/>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E-Stamp count has seen a sudden rise due to significant sectoral investments from FY 2020.</a:t>
            </a: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Population increases in the districts with, more educational institutions and industrial opportunities. </a:t>
            </a:r>
          </a:p>
          <a:p>
            <a:pPr algn="just"/>
            <a:r>
              <a:rPr lang="en-US" sz="1400" dirty="0">
                <a:solidFill>
                  <a:schemeClr val="tx1">
                    <a:lumMod val="95000"/>
                  </a:schemeClr>
                </a:solidFill>
                <a:latin typeface="Arial" panose="020B0604020202020204" pitchFamily="34" charset="0"/>
              </a:rPr>
              <a:t>      It increases the need for e-stamp registration. </a:t>
            </a:r>
            <a:endParaRPr lang="en-US" sz="1400" i="0" u="none" strike="noStrike" baseline="0" dirty="0">
              <a:solidFill>
                <a:schemeClr val="tx1">
                  <a:lumMod val="95000"/>
                </a:schemeClr>
              </a:solidFill>
              <a:latin typeface="Arial" panose="020B0604020202020204" pitchFamily="34" charset="0"/>
            </a:endParaRPr>
          </a:p>
          <a:p>
            <a:pPr algn="just"/>
            <a:endParaRPr lang="en-US" sz="1400" i="0" u="none" strike="noStrike" baseline="0" dirty="0">
              <a:solidFill>
                <a:schemeClr val="tx1">
                  <a:lumMod val="9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4681E965-0E4F-6427-0451-1FCAD496CBDE}"/>
              </a:ext>
            </a:extLst>
          </p:cNvPr>
          <p:cNvPicPr>
            <a:picLocks noChangeAspect="1"/>
          </p:cNvPicPr>
          <p:nvPr/>
        </p:nvPicPr>
        <p:blipFill>
          <a:blip r:embed="rId2"/>
          <a:stretch>
            <a:fillRect/>
          </a:stretch>
        </p:blipFill>
        <p:spPr>
          <a:xfrm>
            <a:off x="3083859" y="1914562"/>
            <a:ext cx="5687879" cy="2917871"/>
          </a:xfrm>
          <a:prstGeom prst="rect">
            <a:avLst/>
          </a:prstGeom>
        </p:spPr>
      </p:pic>
    </p:spTree>
    <p:extLst>
      <p:ext uri="{BB962C8B-B14F-4D97-AF65-F5344CB8AC3E}">
        <p14:creationId xmlns:p14="http://schemas.microsoft.com/office/powerpoint/2010/main" val="2397201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1011531"/>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Categorize districts into three segments based on their stamp registration revenue generation </a:t>
            </a:r>
          </a:p>
          <a:p>
            <a:pPr algn="ctr"/>
            <a:r>
              <a:rPr lang="en-US" sz="1800" b="0" i="0" u="none" strike="noStrike" baseline="0" dirty="0">
                <a:solidFill>
                  <a:schemeClr val="tx1">
                    <a:lumMod val="95000"/>
                  </a:schemeClr>
                </a:solidFill>
                <a:latin typeface="Arial" panose="020B0604020202020204" pitchFamily="34" charset="0"/>
              </a:rPr>
              <a:t>during the fiscal year 2021 to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Black" panose="020B0A04020102020204" pitchFamily="34" charset="0"/>
              </a:rPr>
              <a:t>District Categorization</a:t>
            </a:r>
          </a:p>
        </p:txBody>
      </p:sp>
      <p:sp>
        <p:nvSpPr>
          <p:cNvPr id="2" name="TextBox 1">
            <a:extLst>
              <a:ext uri="{FF2B5EF4-FFF2-40B4-BE49-F238E27FC236}">
                <a16:creationId xmlns:a16="http://schemas.microsoft.com/office/drawing/2014/main" id="{268AD5D2-FEE0-ABFB-13EA-C32C2CAF710A}"/>
              </a:ext>
            </a:extLst>
          </p:cNvPr>
          <p:cNvSpPr txBox="1"/>
          <p:nvPr/>
        </p:nvSpPr>
        <p:spPr>
          <a:xfrm>
            <a:off x="2111874" y="5001453"/>
            <a:ext cx="8193741" cy="1169551"/>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The districts with e-Stamp revenue </a:t>
            </a:r>
            <a:r>
              <a:rPr lang="en-US" sz="1400" b="1" dirty="0">
                <a:solidFill>
                  <a:schemeClr val="tx1">
                    <a:lumMod val="95000"/>
                  </a:schemeClr>
                </a:solidFill>
                <a:latin typeface="Arial" panose="020B0604020202020204" pitchFamily="34" charset="0"/>
              </a:rPr>
              <a:t>4 times the average </a:t>
            </a:r>
            <a:r>
              <a:rPr lang="en-US" sz="1400" dirty="0">
                <a:solidFill>
                  <a:schemeClr val="tx1">
                    <a:lumMod val="95000"/>
                  </a:schemeClr>
                </a:solidFill>
                <a:latin typeface="Arial" panose="020B0604020202020204" pitchFamily="34" charset="0"/>
              </a:rPr>
              <a:t>of all the district’s revenue, are categorized as the </a:t>
            </a:r>
            <a:r>
              <a:rPr lang="en-US" sz="1400" b="1" dirty="0">
                <a:solidFill>
                  <a:schemeClr val="tx1">
                    <a:lumMod val="95000"/>
                  </a:schemeClr>
                </a:solidFill>
                <a:latin typeface="Arial" panose="020B0604020202020204" pitchFamily="34" charset="0"/>
              </a:rPr>
              <a:t>“High revenue” </a:t>
            </a:r>
            <a:r>
              <a:rPr lang="en-US" sz="1400" dirty="0">
                <a:solidFill>
                  <a:schemeClr val="tx1">
                    <a:lumMod val="95000"/>
                  </a:schemeClr>
                </a:solidFill>
                <a:latin typeface="Arial" panose="020B0604020202020204" pitchFamily="34" charset="0"/>
              </a:rPr>
              <a:t>district.</a:t>
            </a:r>
          </a:p>
          <a:p>
            <a:pPr marL="285750" indent="-285750" algn="just">
              <a:buFont typeface="Wingdings" panose="05000000000000000000" pitchFamily="2" charset="2"/>
              <a:buChar char="q"/>
            </a:pPr>
            <a:endParaRPr lang="en-US" sz="1400" i="0" u="none" strike="noStrike" baseline="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The districts with e-Stamp revenue </a:t>
            </a:r>
            <a:r>
              <a:rPr lang="en-US" sz="1400" b="1" dirty="0">
                <a:solidFill>
                  <a:schemeClr val="tx1">
                    <a:lumMod val="95000"/>
                  </a:schemeClr>
                </a:solidFill>
                <a:latin typeface="Arial" panose="020B0604020202020204" pitchFamily="34" charset="0"/>
              </a:rPr>
              <a:t>2 times the average </a:t>
            </a:r>
            <a:r>
              <a:rPr lang="en-US" sz="1400" dirty="0">
                <a:solidFill>
                  <a:schemeClr val="tx1">
                    <a:lumMod val="95000"/>
                  </a:schemeClr>
                </a:solidFill>
                <a:latin typeface="Arial" panose="020B0604020202020204" pitchFamily="34" charset="0"/>
              </a:rPr>
              <a:t>of all the district’s revenue, are categorized as the </a:t>
            </a:r>
            <a:r>
              <a:rPr lang="en-US" sz="1400" b="1" dirty="0">
                <a:solidFill>
                  <a:schemeClr val="tx1">
                    <a:lumMod val="95000"/>
                  </a:schemeClr>
                </a:solidFill>
                <a:latin typeface="Arial" panose="020B0604020202020204" pitchFamily="34" charset="0"/>
              </a:rPr>
              <a:t>“Medium revenue” </a:t>
            </a:r>
            <a:r>
              <a:rPr lang="en-US" sz="1400" dirty="0">
                <a:solidFill>
                  <a:schemeClr val="tx1">
                    <a:lumMod val="95000"/>
                  </a:schemeClr>
                </a:solidFill>
                <a:latin typeface="Arial" panose="020B0604020202020204" pitchFamily="34" charset="0"/>
              </a:rPr>
              <a:t>district.</a:t>
            </a:r>
            <a:endParaRPr lang="en-US" sz="1400" i="0" u="none" strike="noStrike" baseline="0" dirty="0">
              <a:solidFill>
                <a:schemeClr val="tx1">
                  <a:lumMod val="95000"/>
                </a:schemeClr>
              </a:solidFill>
              <a:latin typeface="Arial" panose="020B0604020202020204" pitchFamily="34" charset="0"/>
            </a:endParaRPr>
          </a:p>
        </p:txBody>
      </p:sp>
      <p:pic>
        <p:nvPicPr>
          <p:cNvPr id="5" name="Picture 4">
            <a:extLst>
              <a:ext uri="{FF2B5EF4-FFF2-40B4-BE49-F238E27FC236}">
                <a16:creationId xmlns:a16="http://schemas.microsoft.com/office/drawing/2014/main" id="{90E64EC2-37DB-4E5C-48B2-14AB378B71EB}"/>
              </a:ext>
            </a:extLst>
          </p:cNvPr>
          <p:cNvPicPr>
            <a:picLocks noChangeAspect="1"/>
          </p:cNvPicPr>
          <p:nvPr/>
        </p:nvPicPr>
        <p:blipFill>
          <a:blip r:embed="rId2"/>
          <a:stretch>
            <a:fillRect/>
          </a:stretch>
        </p:blipFill>
        <p:spPr>
          <a:xfrm>
            <a:off x="1439776" y="1962023"/>
            <a:ext cx="9312447" cy="2933954"/>
          </a:xfrm>
          <a:prstGeom prst="rect">
            <a:avLst/>
          </a:prstGeom>
        </p:spPr>
      </p:pic>
    </p:spTree>
    <p:extLst>
      <p:ext uri="{BB962C8B-B14F-4D97-AF65-F5344CB8AC3E}">
        <p14:creationId xmlns:p14="http://schemas.microsoft.com/office/powerpoint/2010/main" val="595290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2718137"/>
            <a:ext cx="12192000" cy="830997"/>
          </a:xfrm>
          <a:prstGeom prst="rect">
            <a:avLst/>
          </a:prstGeom>
          <a:noFill/>
        </p:spPr>
        <p:txBody>
          <a:bodyPr wrap="square" rtlCol="0">
            <a:spAutoFit/>
          </a:bodyPr>
          <a:lstStyle/>
          <a:p>
            <a:pPr algn="ctr"/>
            <a:r>
              <a:rPr lang="en-IN" sz="2400" b="1" i="0" u="none" strike="noStrike" baseline="0" dirty="0">
                <a:solidFill>
                  <a:schemeClr val="tx1">
                    <a:lumMod val="95000"/>
                  </a:schemeClr>
                </a:solidFill>
                <a:latin typeface="Arial Black" panose="020B0A04020102020204" pitchFamily="34" charset="0"/>
              </a:rPr>
              <a:t>Transportation </a:t>
            </a:r>
          </a:p>
          <a:p>
            <a:pPr algn="ctr"/>
            <a:r>
              <a:rPr lang="en-IN" sz="2400" b="1" dirty="0">
                <a:solidFill>
                  <a:schemeClr val="tx1">
                    <a:lumMod val="95000"/>
                  </a:schemeClr>
                </a:solidFill>
                <a:latin typeface="Arial Black" panose="020B0A04020102020204" pitchFamily="34" charset="0"/>
              </a:rPr>
              <a:t>Analysis</a:t>
            </a:r>
          </a:p>
        </p:txBody>
      </p:sp>
      <p:pic>
        <p:nvPicPr>
          <p:cNvPr id="3" name="Picture 2">
            <a:extLst>
              <a:ext uri="{FF2B5EF4-FFF2-40B4-BE49-F238E27FC236}">
                <a16:creationId xmlns:a16="http://schemas.microsoft.com/office/drawing/2014/main" id="{662205BD-E299-1B28-9E22-8D8C326F7FF6}"/>
              </a:ext>
            </a:extLst>
          </p:cNvPr>
          <p:cNvPicPr>
            <a:picLocks noChangeAspect="1"/>
          </p:cNvPicPr>
          <p:nvPr/>
        </p:nvPicPr>
        <p:blipFill>
          <a:blip r:embed="rId3"/>
          <a:stretch>
            <a:fillRect/>
          </a:stretch>
        </p:blipFill>
        <p:spPr>
          <a:xfrm>
            <a:off x="5163672" y="1169455"/>
            <a:ext cx="1315600" cy="1315600"/>
          </a:xfrm>
          <a:prstGeom prst="rect">
            <a:avLst/>
          </a:prstGeom>
        </p:spPr>
      </p:pic>
      <p:pic>
        <p:nvPicPr>
          <p:cNvPr id="5" name="Picture 4">
            <a:extLst>
              <a:ext uri="{FF2B5EF4-FFF2-40B4-BE49-F238E27FC236}">
                <a16:creationId xmlns:a16="http://schemas.microsoft.com/office/drawing/2014/main" id="{5F5A92B3-F937-4F1D-8B9B-BF05AB09F6C4}"/>
              </a:ext>
            </a:extLst>
          </p:cNvPr>
          <p:cNvPicPr>
            <a:picLocks noChangeAspect="1"/>
          </p:cNvPicPr>
          <p:nvPr/>
        </p:nvPicPr>
        <p:blipFill>
          <a:blip r:embed="rId4"/>
          <a:stretch>
            <a:fillRect/>
          </a:stretch>
        </p:blipFill>
        <p:spPr>
          <a:xfrm>
            <a:off x="7228624" y="3549134"/>
            <a:ext cx="1108553" cy="1108553"/>
          </a:xfrm>
          <a:prstGeom prst="rect">
            <a:avLst/>
          </a:prstGeom>
        </p:spPr>
      </p:pic>
      <p:pic>
        <p:nvPicPr>
          <p:cNvPr id="9" name="Picture 8">
            <a:extLst>
              <a:ext uri="{FF2B5EF4-FFF2-40B4-BE49-F238E27FC236}">
                <a16:creationId xmlns:a16="http://schemas.microsoft.com/office/drawing/2014/main" id="{2BEF22B3-0B9B-CA50-6142-D7C3E21DC4E5}"/>
              </a:ext>
            </a:extLst>
          </p:cNvPr>
          <p:cNvPicPr>
            <a:picLocks noChangeAspect="1"/>
          </p:cNvPicPr>
          <p:nvPr/>
        </p:nvPicPr>
        <p:blipFill>
          <a:blip r:embed="rId5"/>
          <a:stretch>
            <a:fillRect/>
          </a:stretch>
        </p:blipFill>
        <p:spPr>
          <a:xfrm>
            <a:off x="3944398" y="3638708"/>
            <a:ext cx="1018979" cy="1018979"/>
          </a:xfrm>
          <a:prstGeom prst="rect">
            <a:avLst/>
          </a:prstGeom>
        </p:spPr>
      </p:pic>
    </p:spTree>
    <p:extLst>
      <p:ext uri="{BB962C8B-B14F-4D97-AF65-F5344CB8AC3E}">
        <p14:creationId xmlns:p14="http://schemas.microsoft.com/office/powerpoint/2010/main" val="57061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1011531"/>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Investigate whether there is any correlation between vehicle sales and </a:t>
            </a:r>
          </a:p>
          <a:p>
            <a:pPr algn="ctr"/>
            <a:r>
              <a:rPr lang="en-US" sz="1800" b="0" i="0" u="none" strike="noStrike" baseline="0" dirty="0">
                <a:solidFill>
                  <a:schemeClr val="tx1">
                    <a:lumMod val="95000"/>
                  </a:schemeClr>
                </a:solidFill>
                <a:latin typeface="Arial" panose="020B0604020202020204" pitchFamily="34" charset="0"/>
              </a:rPr>
              <a:t>specific months or seasons in different districts.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Black" panose="020B0A04020102020204" pitchFamily="34" charset="0"/>
              </a:rPr>
              <a:t>Vehicle Sales Trend</a:t>
            </a:r>
          </a:p>
        </p:txBody>
      </p:sp>
      <p:sp>
        <p:nvSpPr>
          <p:cNvPr id="2" name="TextBox 1">
            <a:extLst>
              <a:ext uri="{FF2B5EF4-FFF2-40B4-BE49-F238E27FC236}">
                <a16:creationId xmlns:a16="http://schemas.microsoft.com/office/drawing/2014/main" id="{1047BC65-7983-7371-CC05-989C6A69FB1A}"/>
              </a:ext>
            </a:extLst>
          </p:cNvPr>
          <p:cNvSpPr txBox="1"/>
          <p:nvPr/>
        </p:nvSpPr>
        <p:spPr>
          <a:xfrm>
            <a:off x="1613647" y="4941784"/>
            <a:ext cx="8749553" cy="954107"/>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i="0" u="none" strike="noStrike" baseline="0" dirty="0">
                <a:solidFill>
                  <a:schemeClr val="tx1">
                    <a:lumMod val="95000"/>
                  </a:schemeClr>
                </a:solidFill>
                <a:latin typeface="Arial" panose="020B0604020202020204" pitchFamily="34" charset="0"/>
              </a:rPr>
              <a:t>In every year, the October month sees the highest vehicle sales due to year-end </a:t>
            </a:r>
            <a:r>
              <a:rPr lang="en-US" sz="1400" dirty="0">
                <a:solidFill>
                  <a:schemeClr val="tx1">
                    <a:lumMod val="95000"/>
                  </a:schemeClr>
                </a:solidFill>
                <a:latin typeface="Arial" panose="020B0604020202020204" pitchFamily="34" charset="0"/>
              </a:rPr>
              <a:t>sales</a:t>
            </a:r>
            <a:r>
              <a:rPr lang="en-US" sz="1400" i="0" u="none" strike="noStrike" baseline="0" dirty="0">
                <a:solidFill>
                  <a:schemeClr val="tx1">
                    <a:lumMod val="95000"/>
                  </a:schemeClr>
                </a:solidFill>
                <a:latin typeface="Arial" panose="020B0604020202020204" pitchFamily="34" charset="0"/>
              </a:rPr>
              <a:t> and festival offers.</a:t>
            </a: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i="0" u="none" strike="noStrike" baseline="0" dirty="0">
                <a:solidFill>
                  <a:schemeClr val="tx1">
                    <a:lumMod val="95000"/>
                  </a:schemeClr>
                </a:solidFill>
                <a:latin typeface="Arial" panose="020B0604020202020204" pitchFamily="34" charset="0"/>
              </a:rPr>
              <a:t>In Apr</a:t>
            </a:r>
            <a:r>
              <a:rPr lang="en-US" sz="1400" dirty="0">
                <a:solidFill>
                  <a:schemeClr val="tx1">
                    <a:lumMod val="95000"/>
                  </a:schemeClr>
                </a:solidFill>
                <a:latin typeface="Arial" panose="020B0604020202020204" pitchFamily="34" charset="0"/>
              </a:rPr>
              <a:t>il 2020 and May 2021 vehicle sales dropped significantly due to covid lockdown.</a:t>
            </a:r>
            <a:endParaRPr lang="en-US" sz="1400" i="0" u="none" strike="noStrike" baseline="0" dirty="0">
              <a:solidFill>
                <a:schemeClr val="tx1">
                  <a:lumMod val="95000"/>
                </a:schemeClr>
              </a:solidFill>
              <a:latin typeface="Arial" panose="020B0604020202020204" pitchFamily="34" charset="0"/>
            </a:endParaRPr>
          </a:p>
          <a:p>
            <a:pPr algn="just"/>
            <a:endParaRPr lang="en-US" sz="1400" i="0" u="none" strike="noStrike" baseline="0" dirty="0">
              <a:solidFill>
                <a:schemeClr val="tx1">
                  <a:lumMod val="95000"/>
                </a:schemeClr>
              </a:solidFill>
              <a:latin typeface="Arial" panose="020B0604020202020204" pitchFamily="34" charset="0"/>
            </a:endParaRPr>
          </a:p>
        </p:txBody>
      </p:sp>
      <p:pic>
        <p:nvPicPr>
          <p:cNvPr id="11" name="Picture 10">
            <a:extLst>
              <a:ext uri="{FF2B5EF4-FFF2-40B4-BE49-F238E27FC236}">
                <a16:creationId xmlns:a16="http://schemas.microsoft.com/office/drawing/2014/main" id="{EF4C9DC4-60E0-5731-F087-27070509D0F6}"/>
              </a:ext>
            </a:extLst>
          </p:cNvPr>
          <p:cNvPicPr>
            <a:picLocks noChangeAspect="1"/>
          </p:cNvPicPr>
          <p:nvPr/>
        </p:nvPicPr>
        <p:blipFill>
          <a:blip r:embed="rId2"/>
          <a:stretch>
            <a:fillRect/>
          </a:stretch>
        </p:blipFill>
        <p:spPr>
          <a:xfrm>
            <a:off x="1326457" y="1914562"/>
            <a:ext cx="9539086" cy="2695640"/>
          </a:xfrm>
          <a:prstGeom prst="rect">
            <a:avLst/>
          </a:prstGeom>
        </p:spPr>
      </p:pic>
      <p:sp>
        <p:nvSpPr>
          <p:cNvPr id="13" name="Circle: Hollow 12">
            <a:extLst>
              <a:ext uri="{FF2B5EF4-FFF2-40B4-BE49-F238E27FC236}">
                <a16:creationId xmlns:a16="http://schemas.microsoft.com/office/drawing/2014/main" id="{D27FAD85-3E16-28BB-897A-718406F52E11}"/>
              </a:ext>
            </a:extLst>
          </p:cNvPr>
          <p:cNvSpPr/>
          <p:nvPr/>
        </p:nvSpPr>
        <p:spPr>
          <a:xfrm>
            <a:off x="2827725" y="2242974"/>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4" name="Circle: Hollow 13">
            <a:extLst>
              <a:ext uri="{FF2B5EF4-FFF2-40B4-BE49-F238E27FC236}">
                <a16:creationId xmlns:a16="http://schemas.microsoft.com/office/drawing/2014/main" id="{6DC0D87C-90A2-5E7E-919E-E2666A1493DA}"/>
              </a:ext>
            </a:extLst>
          </p:cNvPr>
          <p:cNvSpPr/>
          <p:nvPr/>
        </p:nvSpPr>
        <p:spPr>
          <a:xfrm>
            <a:off x="5028880" y="2500544"/>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Circle: Hollow 14">
            <a:extLst>
              <a:ext uri="{FF2B5EF4-FFF2-40B4-BE49-F238E27FC236}">
                <a16:creationId xmlns:a16="http://schemas.microsoft.com/office/drawing/2014/main" id="{F47D861D-92ED-FDEA-51E5-3F8266947ECB}"/>
              </a:ext>
            </a:extLst>
          </p:cNvPr>
          <p:cNvSpPr/>
          <p:nvPr/>
        </p:nvSpPr>
        <p:spPr>
          <a:xfrm>
            <a:off x="7230035" y="2728245"/>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Circle: Hollow 15">
            <a:extLst>
              <a:ext uri="{FF2B5EF4-FFF2-40B4-BE49-F238E27FC236}">
                <a16:creationId xmlns:a16="http://schemas.microsoft.com/office/drawing/2014/main" id="{ED5D5CC4-759B-CCB0-6343-D8D34E02AAC0}"/>
              </a:ext>
            </a:extLst>
          </p:cNvPr>
          <p:cNvSpPr/>
          <p:nvPr/>
        </p:nvSpPr>
        <p:spPr>
          <a:xfrm>
            <a:off x="9457444" y="2995389"/>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E040482C-33BD-B4C3-7CA9-1F4EDC19FD12}"/>
              </a:ext>
            </a:extLst>
          </p:cNvPr>
          <p:cNvSpPr/>
          <p:nvPr/>
        </p:nvSpPr>
        <p:spPr>
          <a:xfrm>
            <a:off x="5028880" y="2500543"/>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86201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How does the distribution of vehicles vary by vehicle class across different districts? </a:t>
            </a:r>
          </a:p>
          <a:p>
            <a:pPr algn="ctr"/>
            <a:r>
              <a:rPr lang="en-US" sz="1800" b="0" i="0" u="none" strike="noStrike" baseline="0" dirty="0">
                <a:solidFill>
                  <a:schemeClr val="tx1">
                    <a:lumMod val="95000"/>
                  </a:schemeClr>
                </a:solidFill>
                <a:latin typeface="Arial" panose="020B0604020202020204" pitchFamily="34" charset="0"/>
              </a:rPr>
              <a:t>Are there any districts with a predominant preference for a specific vehicle class?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Vehicle Class Preference</a:t>
            </a:r>
            <a:endParaRPr lang="en-IN" sz="2000" b="1" dirty="0">
              <a:solidFill>
                <a:schemeClr val="tx1">
                  <a:lumMod val="95000"/>
                </a:schemeClr>
              </a:solidFill>
            </a:endParaRPr>
          </a:p>
        </p:txBody>
      </p:sp>
      <p:sp>
        <p:nvSpPr>
          <p:cNvPr id="5" name="TextBox 4">
            <a:extLst>
              <a:ext uri="{FF2B5EF4-FFF2-40B4-BE49-F238E27FC236}">
                <a16:creationId xmlns:a16="http://schemas.microsoft.com/office/drawing/2014/main" id="{25C82338-EF43-8211-CD8B-3C0C38EF96D8}"/>
              </a:ext>
            </a:extLst>
          </p:cNvPr>
          <p:cNvSpPr txBox="1"/>
          <p:nvPr/>
        </p:nvSpPr>
        <p:spPr>
          <a:xfrm>
            <a:off x="0" y="1718220"/>
            <a:ext cx="12192000" cy="338554"/>
          </a:xfrm>
          <a:prstGeom prst="rect">
            <a:avLst/>
          </a:prstGeom>
          <a:noFill/>
        </p:spPr>
        <p:txBody>
          <a:bodyPr wrap="square" rtlCol="0">
            <a:spAutoFit/>
          </a:bodyPr>
          <a:lstStyle/>
          <a:p>
            <a:pPr algn="ctr"/>
            <a:r>
              <a:rPr lang="en-IN" sz="1600" b="1" i="0" u="none" strike="noStrike" baseline="0" dirty="0">
                <a:solidFill>
                  <a:schemeClr val="tx1">
                    <a:lumMod val="85000"/>
                  </a:schemeClr>
                </a:solidFill>
                <a:latin typeface="Arial" panose="020B0604020202020204" pitchFamily="34" charset="0"/>
              </a:rPr>
              <a:t>FY 2022</a:t>
            </a:r>
            <a:endParaRPr lang="en-IN" sz="1600" dirty="0">
              <a:solidFill>
                <a:schemeClr val="tx1">
                  <a:lumMod val="85000"/>
                </a:schemeClr>
              </a:solidFill>
            </a:endParaRPr>
          </a:p>
        </p:txBody>
      </p:sp>
      <p:pic>
        <p:nvPicPr>
          <p:cNvPr id="9" name="Picture 8">
            <a:extLst>
              <a:ext uri="{FF2B5EF4-FFF2-40B4-BE49-F238E27FC236}">
                <a16:creationId xmlns:a16="http://schemas.microsoft.com/office/drawing/2014/main" id="{D2F15AB5-CB44-9732-D8BB-BF3D345A8607}"/>
              </a:ext>
            </a:extLst>
          </p:cNvPr>
          <p:cNvPicPr>
            <a:picLocks noChangeAspect="1"/>
          </p:cNvPicPr>
          <p:nvPr/>
        </p:nvPicPr>
        <p:blipFill>
          <a:blip r:embed="rId2"/>
          <a:stretch>
            <a:fillRect/>
          </a:stretch>
        </p:blipFill>
        <p:spPr>
          <a:xfrm>
            <a:off x="2564592" y="2076580"/>
            <a:ext cx="7288305" cy="2940454"/>
          </a:xfrm>
          <a:prstGeom prst="rect">
            <a:avLst/>
          </a:prstGeom>
        </p:spPr>
      </p:pic>
      <p:sp>
        <p:nvSpPr>
          <p:cNvPr id="2" name="TextBox 1">
            <a:extLst>
              <a:ext uri="{FF2B5EF4-FFF2-40B4-BE49-F238E27FC236}">
                <a16:creationId xmlns:a16="http://schemas.microsoft.com/office/drawing/2014/main" id="{3C1423E5-007D-D782-D179-B7E8935F89AA}"/>
              </a:ext>
            </a:extLst>
          </p:cNvPr>
          <p:cNvSpPr txBox="1"/>
          <p:nvPr/>
        </p:nvSpPr>
        <p:spPr>
          <a:xfrm>
            <a:off x="2564591" y="5216134"/>
            <a:ext cx="7288305" cy="1169551"/>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Quick commute vehicles </a:t>
            </a:r>
            <a:r>
              <a:rPr lang="en-US" sz="1400" i="0" u="none" strike="noStrike" baseline="0" dirty="0">
                <a:solidFill>
                  <a:schemeClr val="tx1">
                    <a:lumMod val="95000"/>
                  </a:schemeClr>
                </a:solidFill>
                <a:latin typeface="Arial" panose="020B0604020202020204" pitchFamily="34" charset="0"/>
              </a:rPr>
              <a:t>like Bike, Car and Auto Rickshaw are mostly preferred by </a:t>
            </a:r>
          </a:p>
          <a:p>
            <a:pPr algn="just"/>
            <a:r>
              <a:rPr lang="en-US" sz="1400" b="1" dirty="0">
                <a:solidFill>
                  <a:schemeClr val="tx1">
                    <a:lumMod val="95000"/>
                  </a:schemeClr>
                </a:solidFill>
                <a:latin typeface="Arial" panose="020B0604020202020204" pitchFamily="34" charset="0"/>
              </a:rPr>
              <a:t>      developing </a:t>
            </a:r>
            <a:r>
              <a:rPr lang="en-US" sz="1400" b="1" i="0" u="none" strike="noStrike" baseline="0" dirty="0">
                <a:solidFill>
                  <a:schemeClr val="tx1">
                    <a:lumMod val="95000"/>
                  </a:schemeClr>
                </a:solidFill>
                <a:latin typeface="Arial" panose="020B0604020202020204" pitchFamily="34" charset="0"/>
              </a:rPr>
              <a:t>districts with higher population.</a:t>
            </a: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b="1" dirty="0">
                <a:solidFill>
                  <a:schemeClr val="tx1">
                    <a:lumMod val="95000"/>
                  </a:schemeClr>
                </a:solidFill>
                <a:latin typeface="Arial" panose="020B0604020202020204" pitchFamily="34" charset="0"/>
              </a:rPr>
              <a:t>Agricultural vehicles </a:t>
            </a:r>
            <a:r>
              <a:rPr lang="en-US" sz="1400" dirty="0">
                <a:solidFill>
                  <a:schemeClr val="tx1">
                    <a:lumMod val="95000"/>
                  </a:schemeClr>
                </a:solidFill>
                <a:latin typeface="Arial" panose="020B0604020202020204" pitchFamily="34" charset="0"/>
              </a:rPr>
              <a:t>are preferred by districts with the </a:t>
            </a:r>
            <a:r>
              <a:rPr lang="en-US" sz="1400" b="1" dirty="0">
                <a:solidFill>
                  <a:schemeClr val="tx1">
                    <a:lumMod val="95000"/>
                  </a:schemeClr>
                </a:solidFill>
                <a:latin typeface="Arial" panose="020B0604020202020204" pitchFamily="34" charset="0"/>
              </a:rPr>
              <a:t>larger farming lands</a:t>
            </a:r>
            <a:r>
              <a:rPr lang="en-US" sz="1400" dirty="0">
                <a:solidFill>
                  <a:schemeClr val="tx1">
                    <a:lumMod val="95000"/>
                  </a:schemeClr>
                </a:solidFill>
                <a:latin typeface="Arial" panose="020B0604020202020204" pitchFamily="34" charset="0"/>
              </a:rPr>
              <a:t>.</a:t>
            </a:r>
            <a:endParaRPr lang="en-US" sz="1400" i="0" u="none" strike="noStrike" baseline="0" dirty="0">
              <a:solidFill>
                <a:schemeClr val="tx1">
                  <a:lumMod val="95000"/>
                </a:schemeClr>
              </a:solidFill>
              <a:latin typeface="Arial" panose="020B0604020202020204" pitchFamily="34" charset="0"/>
            </a:endParaRPr>
          </a:p>
          <a:p>
            <a:pPr algn="just"/>
            <a:endParaRPr lang="en-US" sz="1400" i="0" u="none" strike="noStrike" baseline="0" dirty="0">
              <a:solidFill>
                <a:schemeClr val="tx1">
                  <a:lumMod val="95000"/>
                </a:schemeClr>
              </a:solidFill>
              <a:latin typeface="Arial" panose="020B0604020202020204" pitchFamily="34" charset="0"/>
            </a:endParaRPr>
          </a:p>
        </p:txBody>
      </p:sp>
    </p:spTree>
    <p:extLst>
      <p:ext uri="{BB962C8B-B14F-4D97-AF65-F5344CB8AC3E}">
        <p14:creationId xmlns:p14="http://schemas.microsoft.com/office/powerpoint/2010/main" val="3230507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List down the top 3 and bottom 3 districts that have shown the highest and lowest vehicle sales growth </a:t>
            </a:r>
          </a:p>
          <a:p>
            <a:pPr algn="ctr"/>
            <a:r>
              <a:rPr lang="en-US" sz="1800" b="0" i="0" u="none" strike="noStrike" baseline="0" dirty="0">
                <a:solidFill>
                  <a:schemeClr val="tx1">
                    <a:lumMod val="95000"/>
                  </a:schemeClr>
                </a:solidFill>
                <a:latin typeface="Arial" panose="020B0604020202020204" pitchFamily="34" charset="0"/>
              </a:rPr>
              <a:t>during FY 2022 compared to FY 2021.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Fuel Type Preference</a:t>
            </a:r>
            <a:endParaRPr lang="en-IN" sz="2000" b="1" dirty="0">
              <a:solidFill>
                <a:schemeClr val="tx1">
                  <a:lumMod val="95000"/>
                </a:schemeClr>
              </a:solidFill>
            </a:endParaRPr>
          </a:p>
        </p:txBody>
      </p:sp>
      <p:pic>
        <p:nvPicPr>
          <p:cNvPr id="11" name="Picture 10">
            <a:extLst>
              <a:ext uri="{FF2B5EF4-FFF2-40B4-BE49-F238E27FC236}">
                <a16:creationId xmlns:a16="http://schemas.microsoft.com/office/drawing/2014/main" id="{688804A5-EF3C-56CE-64E8-56233D76B1F0}"/>
              </a:ext>
            </a:extLst>
          </p:cNvPr>
          <p:cNvPicPr>
            <a:picLocks noChangeAspect="1"/>
          </p:cNvPicPr>
          <p:nvPr/>
        </p:nvPicPr>
        <p:blipFill>
          <a:blip r:embed="rId2"/>
          <a:stretch>
            <a:fillRect/>
          </a:stretch>
        </p:blipFill>
        <p:spPr>
          <a:xfrm>
            <a:off x="2277032" y="2012248"/>
            <a:ext cx="2057578" cy="2385267"/>
          </a:xfrm>
          <a:prstGeom prst="rect">
            <a:avLst/>
          </a:prstGeom>
        </p:spPr>
      </p:pic>
      <p:pic>
        <p:nvPicPr>
          <p:cNvPr id="13" name="Picture 12">
            <a:extLst>
              <a:ext uri="{FF2B5EF4-FFF2-40B4-BE49-F238E27FC236}">
                <a16:creationId xmlns:a16="http://schemas.microsoft.com/office/drawing/2014/main" id="{4482916B-92CA-3829-5236-912BDA985119}"/>
              </a:ext>
            </a:extLst>
          </p:cNvPr>
          <p:cNvPicPr>
            <a:picLocks noChangeAspect="1"/>
          </p:cNvPicPr>
          <p:nvPr/>
        </p:nvPicPr>
        <p:blipFill>
          <a:blip r:embed="rId3"/>
          <a:stretch>
            <a:fillRect/>
          </a:stretch>
        </p:blipFill>
        <p:spPr>
          <a:xfrm>
            <a:off x="7857392" y="2012248"/>
            <a:ext cx="1928027" cy="2461473"/>
          </a:xfrm>
          <a:prstGeom prst="rect">
            <a:avLst/>
          </a:prstGeom>
        </p:spPr>
      </p:pic>
      <p:pic>
        <p:nvPicPr>
          <p:cNvPr id="17" name="Picture 16">
            <a:extLst>
              <a:ext uri="{FF2B5EF4-FFF2-40B4-BE49-F238E27FC236}">
                <a16:creationId xmlns:a16="http://schemas.microsoft.com/office/drawing/2014/main" id="{D0866134-CD8C-EAAB-7809-6D4E81A37AE7}"/>
              </a:ext>
            </a:extLst>
          </p:cNvPr>
          <p:cNvPicPr>
            <a:picLocks noChangeAspect="1"/>
          </p:cNvPicPr>
          <p:nvPr/>
        </p:nvPicPr>
        <p:blipFill>
          <a:blip r:embed="rId4"/>
          <a:stretch>
            <a:fillRect/>
          </a:stretch>
        </p:blipFill>
        <p:spPr>
          <a:xfrm>
            <a:off x="2156182" y="4811923"/>
            <a:ext cx="2178427" cy="1395885"/>
          </a:xfrm>
          <a:prstGeom prst="rect">
            <a:avLst/>
          </a:prstGeom>
        </p:spPr>
      </p:pic>
      <p:pic>
        <p:nvPicPr>
          <p:cNvPr id="19" name="Picture 18">
            <a:extLst>
              <a:ext uri="{FF2B5EF4-FFF2-40B4-BE49-F238E27FC236}">
                <a16:creationId xmlns:a16="http://schemas.microsoft.com/office/drawing/2014/main" id="{B2CF6A84-9614-DF05-CD40-FA369AFB2C63}"/>
              </a:ext>
            </a:extLst>
          </p:cNvPr>
          <p:cNvPicPr>
            <a:picLocks noChangeAspect="1"/>
          </p:cNvPicPr>
          <p:nvPr/>
        </p:nvPicPr>
        <p:blipFill>
          <a:blip r:embed="rId5"/>
          <a:stretch>
            <a:fillRect/>
          </a:stretch>
        </p:blipFill>
        <p:spPr>
          <a:xfrm>
            <a:off x="7714945" y="4888129"/>
            <a:ext cx="2070474" cy="1526124"/>
          </a:xfrm>
          <a:prstGeom prst="rect">
            <a:avLst/>
          </a:prstGeom>
        </p:spPr>
      </p:pic>
    </p:spTree>
    <p:extLst>
      <p:ext uri="{BB962C8B-B14F-4D97-AF65-F5344CB8AC3E}">
        <p14:creationId xmlns:p14="http://schemas.microsoft.com/office/powerpoint/2010/main" val="3705973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List down the top 3 and bottom 3 districts that have shown the highest and lowest vehicle sales growth </a:t>
            </a:r>
          </a:p>
          <a:p>
            <a:pPr algn="ctr"/>
            <a:r>
              <a:rPr lang="en-US" sz="1800" b="0" i="0" u="none" strike="noStrike" baseline="0" dirty="0">
                <a:solidFill>
                  <a:schemeClr val="tx1">
                    <a:lumMod val="95000"/>
                  </a:schemeClr>
                </a:solidFill>
                <a:latin typeface="Arial" panose="020B0604020202020204" pitchFamily="34" charset="0"/>
              </a:rPr>
              <a:t>during FY 2022 compared to FY 2021.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Fuel Type Preference</a:t>
            </a:r>
            <a:endParaRPr lang="en-IN" sz="2000" b="1" dirty="0">
              <a:solidFill>
                <a:schemeClr val="tx1">
                  <a:lumMod val="95000"/>
                </a:schemeClr>
              </a:solidFill>
            </a:endParaRPr>
          </a:p>
        </p:txBody>
      </p:sp>
      <p:sp>
        <p:nvSpPr>
          <p:cNvPr id="4" name="TextBox 3">
            <a:extLst>
              <a:ext uri="{FF2B5EF4-FFF2-40B4-BE49-F238E27FC236}">
                <a16:creationId xmlns:a16="http://schemas.microsoft.com/office/drawing/2014/main" id="{A160416C-B733-424E-4B33-5F8993FC710D}"/>
              </a:ext>
            </a:extLst>
          </p:cNvPr>
          <p:cNvSpPr txBox="1"/>
          <p:nvPr/>
        </p:nvSpPr>
        <p:spPr>
          <a:xfrm>
            <a:off x="3056962" y="1812420"/>
            <a:ext cx="2671485" cy="338554"/>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TOP 3 Districts</a:t>
            </a:r>
            <a:endParaRPr lang="en-IN" sz="1600" dirty="0">
              <a:solidFill>
                <a:schemeClr val="tx1">
                  <a:lumMod val="85000"/>
                </a:schemeClr>
              </a:solidFill>
            </a:endParaRPr>
          </a:p>
        </p:txBody>
      </p:sp>
      <p:sp>
        <p:nvSpPr>
          <p:cNvPr id="5" name="TextBox 4">
            <a:extLst>
              <a:ext uri="{FF2B5EF4-FFF2-40B4-BE49-F238E27FC236}">
                <a16:creationId xmlns:a16="http://schemas.microsoft.com/office/drawing/2014/main" id="{7108E3AE-A894-494E-648C-BDA9297F6D76}"/>
              </a:ext>
            </a:extLst>
          </p:cNvPr>
          <p:cNvSpPr txBox="1"/>
          <p:nvPr/>
        </p:nvSpPr>
        <p:spPr>
          <a:xfrm>
            <a:off x="7324498" y="1812420"/>
            <a:ext cx="2536679" cy="338554"/>
          </a:xfrm>
          <a:prstGeom prst="rect">
            <a:avLst/>
          </a:prstGeom>
          <a:noFill/>
        </p:spPr>
        <p:txBody>
          <a:bodyPr wrap="square" rtlCol="0">
            <a:spAutoFit/>
          </a:bodyPr>
          <a:lstStyle/>
          <a:p>
            <a:pPr algn="ctr"/>
            <a:r>
              <a:rPr lang="en-IN" sz="1600" dirty="0">
                <a:solidFill>
                  <a:schemeClr val="tx1">
                    <a:lumMod val="85000"/>
                  </a:schemeClr>
                </a:solidFill>
                <a:latin typeface="Arial" panose="020B0604020202020204" pitchFamily="34" charset="0"/>
              </a:rPr>
              <a:t>BOTTOM</a:t>
            </a:r>
            <a:r>
              <a:rPr lang="en-IN" sz="1600" i="0" u="none" strike="noStrike" baseline="0" dirty="0">
                <a:solidFill>
                  <a:schemeClr val="tx1">
                    <a:lumMod val="85000"/>
                  </a:schemeClr>
                </a:solidFill>
                <a:latin typeface="Arial" panose="020B0604020202020204" pitchFamily="34" charset="0"/>
              </a:rPr>
              <a:t> 3 Districts</a:t>
            </a:r>
            <a:endParaRPr lang="en-IN" sz="1600" dirty="0">
              <a:solidFill>
                <a:schemeClr val="tx1">
                  <a:lumMod val="85000"/>
                </a:schemeClr>
              </a:solidFill>
            </a:endParaRPr>
          </a:p>
        </p:txBody>
      </p:sp>
      <p:sp>
        <p:nvSpPr>
          <p:cNvPr id="12" name="TextBox 11">
            <a:extLst>
              <a:ext uri="{FF2B5EF4-FFF2-40B4-BE49-F238E27FC236}">
                <a16:creationId xmlns:a16="http://schemas.microsoft.com/office/drawing/2014/main" id="{4FD2156B-A2C1-05CD-CC41-5751A505BFCD}"/>
              </a:ext>
            </a:extLst>
          </p:cNvPr>
          <p:cNvSpPr txBox="1"/>
          <p:nvPr/>
        </p:nvSpPr>
        <p:spPr>
          <a:xfrm>
            <a:off x="295500" y="2699926"/>
            <a:ext cx="2671485" cy="338554"/>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Petrol</a:t>
            </a:r>
            <a:endParaRPr lang="en-IN" sz="1600" dirty="0">
              <a:solidFill>
                <a:schemeClr val="tx1">
                  <a:lumMod val="85000"/>
                </a:schemeClr>
              </a:solidFill>
            </a:endParaRPr>
          </a:p>
        </p:txBody>
      </p:sp>
      <p:sp>
        <p:nvSpPr>
          <p:cNvPr id="13" name="TextBox 12">
            <a:extLst>
              <a:ext uri="{FF2B5EF4-FFF2-40B4-BE49-F238E27FC236}">
                <a16:creationId xmlns:a16="http://schemas.microsoft.com/office/drawing/2014/main" id="{B40BE728-B3E2-1C9E-86E6-B90B32D37D9A}"/>
              </a:ext>
            </a:extLst>
          </p:cNvPr>
          <p:cNvSpPr txBox="1"/>
          <p:nvPr/>
        </p:nvSpPr>
        <p:spPr>
          <a:xfrm>
            <a:off x="358248" y="4248474"/>
            <a:ext cx="2671485" cy="338554"/>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Diesel</a:t>
            </a:r>
            <a:endParaRPr lang="en-IN" sz="1600" dirty="0">
              <a:solidFill>
                <a:schemeClr val="tx1">
                  <a:lumMod val="85000"/>
                </a:schemeClr>
              </a:solidFill>
            </a:endParaRPr>
          </a:p>
        </p:txBody>
      </p:sp>
      <p:sp>
        <p:nvSpPr>
          <p:cNvPr id="14" name="TextBox 13">
            <a:extLst>
              <a:ext uri="{FF2B5EF4-FFF2-40B4-BE49-F238E27FC236}">
                <a16:creationId xmlns:a16="http://schemas.microsoft.com/office/drawing/2014/main" id="{671728B8-840F-728B-F55E-C008EB0C2F66}"/>
              </a:ext>
            </a:extLst>
          </p:cNvPr>
          <p:cNvSpPr txBox="1"/>
          <p:nvPr/>
        </p:nvSpPr>
        <p:spPr>
          <a:xfrm>
            <a:off x="358248" y="5797022"/>
            <a:ext cx="2671485" cy="338554"/>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Electric</a:t>
            </a:r>
            <a:endParaRPr lang="en-IN" sz="1600" dirty="0">
              <a:solidFill>
                <a:schemeClr val="tx1">
                  <a:lumMod val="85000"/>
                </a:schemeClr>
              </a:solidFill>
            </a:endParaRPr>
          </a:p>
        </p:txBody>
      </p:sp>
      <p:pic>
        <p:nvPicPr>
          <p:cNvPr id="16" name="Picture 15">
            <a:extLst>
              <a:ext uri="{FF2B5EF4-FFF2-40B4-BE49-F238E27FC236}">
                <a16:creationId xmlns:a16="http://schemas.microsoft.com/office/drawing/2014/main" id="{2B5CFDCE-09F1-EDF2-6B15-A36851C3B449}"/>
              </a:ext>
            </a:extLst>
          </p:cNvPr>
          <p:cNvPicPr>
            <a:picLocks noChangeAspect="1"/>
          </p:cNvPicPr>
          <p:nvPr/>
        </p:nvPicPr>
        <p:blipFill>
          <a:blip r:embed="rId2"/>
          <a:stretch>
            <a:fillRect/>
          </a:stretch>
        </p:blipFill>
        <p:spPr>
          <a:xfrm>
            <a:off x="3056962" y="2365554"/>
            <a:ext cx="6822474" cy="4321240"/>
          </a:xfrm>
          <a:prstGeom prst="rect">
            <a:avLst/>
          </a:prstGeom>
        </p:spPr>
      </p:pic>
    </p:spTree>
    <p:extLst>
      <p:ext uri="{BB962C8B-B14F-4D97-AF65-F5344CB8AC3E}">
        <p14:creationId xmlns:p14="http://schemas.microsoft.com/office/powerpoint/2010/main" val="643062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2718137"/>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Black" panose="020B0A04020102020204" pitchFamily="34" charset="0"/>
              </a:rPr>
              <a:t>Telangana State Industrial Project Approval and Self-Certification System </a:t>
            </a:r>
            <a:endParaRPr lang="en-IN" sz="2400" b="1" dirty="0">
              <a:solidFill>
                <a:schemeClr val="tx1">
                  <a:lumMod val="95000"/>
                </a:schemeClr>
              </a:solidFill>
              <a:latin typeface="Arial Black" panose="020B0A04020102020204" pitchFamily="34" charset="0"/>
            </a:endParaRPr>
          </a:p>
        </p:txBody>
      </p:sp>
      <p:pic>
        <p:nvPicPr>
          <p:cNvPr id="4" name="Picture 3">
            <a:extLst>
              <a:ext uri="{FF2B5EF4-FFF2-40B4-BE49-F238E27FC236}">
                <a16:creationId xmlns:a16="http://schemas.microsoft.com/office/drawing/2014/main" id="{1D99BB76-0EE2-FBDC-1732-8F56402BA7C4}"/>
              </a:ext>
            </a:extLst>
          </p:cNvPr>
          <p:cNvPicPr>
            <a:picLocks noChangeAspect="1"/>
          </p:cNvPicPr>
          <p:nvPr/>
        </p:nvPicPr>
        <p:blipFill>
          <a:blip r:embed="rId3"/>
          <a:stretch>
            <a:fillRect/>
          </a:stretch>
        </p:blipFill>
        <p:spPr>
          <a:xfrm>
            <a:off x="5507896" y="1107184"/>
            <a:ext cx="1176207" cy="1176207"/>
          </a:xfrm>
          <a:prstGeom prst="rect">
            <a:avLst/>
          </a:prstGeom>
        </p:spPr>
      </p:pic>
      <p:pic>
        <p:nvPicPr>
          <p:cNvPr id="8" name="Picture 7">
            <a:extLst>
              <a:ext uri="{FF2B5EF4-FFF2-40B4-BE49-F238E27FC236}">
                <a16:creationId xmlns:a16="http://schemas.microsoft.com/office/drawing/2014/main" id="{654DA23E-B609-B8CA-B320-74D4324D98AA}"/>
              </a:ext>
            </a:extLst>
          </p:cNvPr>
          <p:cNvPicPr>
            <a:picLocks noChangeAspect="1"/>
          </p:cNvPicPr>
          <p:nvPr/>
        </p:nvPicPr>
        <p:blipFill>
          <a:blip r:embed="rId4"/>
          <a:stretch>
            <a:fillRect/>
          </a:stretch>
        </p:blipFill>
        <p:spPr>
          <a:xfrm>
            <a:off x="3938588" y="3522215"/>
            <a:ext cx="1097175" cy="1097175"/>
          </a:xfrm>
          <a:prstGeom prst="rect">
            <a:avLst/>
          </a:prstGeom>
        </p:spPr>
      </p:pic>
      <p:pic>
        <p:nvPicPr>
          <p:cNvPr id="11" name="Picture 10">
            <a:extLst>
              <a:ext uri="{FF2B5EF4-FFF2-40B4-BE49-F238E27FC236}">
                <a16:creationId xmlns:a16="http://schemas.microsoft.com/office/drawing/2014/main" id="{6C77D1AF-D3D3-3172-F574-0F19D3ED5DFA}"/>
              </a:ext>
            </a:extLst>
          </p:cNvPr>
          <p:cNvPicPr>
            <a:picLocks noChangeAspect="1"/>
          </p:cNvPicPr>
          <p:nvPr/>
        </p:nvPicPr>
        <p:blipFill>
          <a:blip r:embed="rId5"/>
          <a:stretch>
            <a:fillRect/>
          </a:stretch>
        </p:blipFill>
        <p:spPr>
          <a:xfrm>
            <a:off x="7156238" y="3509681"/>
            <a:ext cx="1097177" cy="1097177"/>
          </a:xfrm>
          <a:prstGeom prst="rect">
            <a:avLst/>
          </a:prstGeom>
        </p:spPr>
      </p:pic>
    </p:spTree>
    <p:extLst>
      <p:ext uri="{BB962C8B-B14F-4D97-AF65-F5344CB8AC3E}">
        <p14:creationId xmlns:p14="http://schemas.microsoft.com/office/powerpoint/2010/main" val="802866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988633"/>
            <a:ext cx="12192000" cy="461665"/>
          </a:xfrm>
          <a:prstGeom prst="rect">
            <a:avLst/>
          </a:prstGeom>
          <a:noFill/>
        </p:spPr>
        <p:txBody>
          <a:bodyPr wrap="square" rtlCol="0">
            <a:spAutoFit/>
          </a:bodyPr>
          <a:lstStyle/>
          <a:p>
            <a:pPr algn="ctr"/>
            <a:r>
              <a:rPr lang="en-US" sz="2400" b="0" i="0" u="none" strike="noStrike" baseline="0" dirty="0">
                <a:solidFill>
                  <a:schemeClr val="tx1">
                    <a:lumMod val="95000"/>
                  </a:schemeClr>
                </a:solidFill>
                <a:latin typeface="Arial Black" panose="020B0A04020102020204" pitchFamily="34" charset="0"/>
              </a:rPr>
              <a:t>BENEFITS OF TS-IPASS</a:t>
            </a:r>
            <a:endParaRPr lang="en-IN" sz="2400" b="1" dirty="0">
              <a:solidFill>
                <a:schemeClr val="tx1">
                  <a:lumMod val="9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F12103D7-6DF0-0DB7-13FF-4C1D2CA361FA}"/>
              </a:ext>
            </a:extLst>
          </p:cNvPr>
          <p:cNvSpPr txBox="1"/>
          <p:nvPr/>
        </p:nvSpPr>
        <p:spPr>
          <a:xfrm>
            <a:off x="605117" y="1695076"/>
            <a:ext cx="10981765" cy="3293209"/>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b="0" i="0" dirty="0">
                <a:solidFill>
                  <a:schemeClr val="tx1">
                    <a:lumMod val="95000"/>
                  </a:schemeClr>
                </a:solidFill>
                <a:effectLst/>
                <a:latin typeface="Arial" panose="020B0604020202020204" pitchFamily="34" charset="0"/>
                <a:cs typeface="Arial" panose="020B0604020202020204" pitchFamily="34" charset="0"/>
              </a:rPr>
              <a:t>All departments connected for establishing and operation of an Enterprise brought under the purview of TS-</a:t>
            </a:r>
            <a:r>
              <a:rPr lang="en-US" sz="1600" b="0" i="0" dirty="0" err="1">
                <a:solidFill>
                  <a:schemeClr val="tx1">
                    <a:lumMod val="95000"/>
                  </a:schemeClr>
                </a:solidFill>
                <a:effectLst/>
                <a:latin typeface="Arial" panose="020B0604020202020204" pitchFamily="34" charset="0"/>
                <a:cs typeface="Arial" panose="020B0604020202020204" pitchFamily="34" charset="0"/>
              </a:rPr>
              <a:t>iPASS</a:t>
            </a:r>
            <a:r>
              <a:rPr lang="en-US" sz="1600" b="0" i="0" dirty="0">
                <a:solidFill>
                  <a:schemeClr val="tx1">
                    <a:lumMod val="95000"/>
                  </a:schemeClr>
                </a:solidFill>
                <a:effectLst/>
                <a:latin typeface="Arial" panose="020B0604020202020204" pitchFamily="34" charset="0"/>
                <a:cs typeface="Arial" panose="020B0604020202020204" pitchFamily="34" charset="0"/>
              </a:rPr>
              <a:t>.</a:t>
            </a:r>
            <a:endParaRPr lang="en-US" sz="1600" dirty="0">
              <a:solidFill>
                <a:schemeClr val="tx1">
                  <a:lumMod val="95000"/>
                </a:schemeClr>
              </a:solidFill>
              <a:latin typeface="Arial" panose="020B0604020202020204" pitchFamily="34" charset="0"/>
              <a:cs typeface="Arial" panose="020B0604020202020204" pitchFamily="34" charset="0"/>
            </a:endParaRPr>
          </a:p>
          <a:p>
            <a:pPr algn="just"/>
            <a:endParaRPr lang="en-US" sz="1600" i="0" u="none" strike="noStrike" baseline="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0" i="0" dirty="0">
                <a:solidFill>
                  <a:schemeClr val="tx1">
                    <a:lumMod val="95000"/>
                  </a:schemeClr>
                </a:solidFill>
                <a:effectLst/>
                <a:latin typeface="Arial" panose="020B0604020202020204" pitchFamily="34" charset="0"/>
                <a:cs typeface="Arial" panose="020B0604020202020204" pitchFamily="34" charset="0"/>
              </a:rPr>
              <a:t>Time Limits set for each approval varying from 1 day to a maximum of 30 days depending upon the complexity of the approval.</a:t>
            </a:r>
          </a:p>
          <a:p>
            <a:pPr algn="just"/>
            <a:endParaRPr lang="en-US" sz="160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0" i="0" dirty="0">
                <a:solidFill>
                  <a:schemeClr val="tx1">
                    <a:lumMod val="95000"/>
                  </a:schemeClr>
                </a:solidFill>
                <a:effectLst/>
                <a:latin typeface="Arial" panose="020B0604020202020204" pitchFamily="34" charset="0"/>
                <a:cs typeface="Arial" panose="020B0604020202020204" pitchFamily="34" charset="0"/>
              </a:rPr>
              <a:t> Pre-scrutiny of the applications at the State Level and District Level to assist the entrepreneurs in the proper submission of applications and to avoid delay in processing the files by the departments.</a:t>
            </a:r>
          </a:p>
          <a:p>
            <a:pPr algn="just"/>
            <a:endParaRPr lang="en-US" sz="160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0" i="0" dirty="0">
                <a:solidFill>
                  <a:schemeClr val="tx1">
                    <a:lumMod val="95000"/>
                  </a:schemeClr>
                </a:solidFill>
                <a:effectLst/>
                <a:latin typeface="Arial" panose="020B0604020202020204" pitchFamily="34" charset="0"/>
                <a:cs typeface="Arial" panose="020B0604020202020204" pitchFamily="34" charset="0"/>
              </a:rPr>
              <a:t>Making mandatory for the Competent Authorities to seek shortfall/additional information required, if any, only once, within three days from receipt of the application.</a:t>
            </a:r>
          </a:p>
          <a:p>
            <a:pPr algn="just"/>
            <a:endParaRPr lang="en-US" sz="160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600" b="0" i="0" dirty="0">
                <a:solidFill>
                  <a:schemeClr val="tx1">
                    <a:lumMod val="95000"/>
                  </a:schemeClr>
                </a:solidFill>
                <a:effectLst/>
                <a:latin typeface="Arial" panose="020B0604020202020204" pitchFamily="34" charset="0"/>
                <a:cs typeface="Arial" panose="020B0604020202020204" pitchFamily="34" charset="0"/>
              </a:rPr>
              <a:t>Empowering the Entrepreneurs with the Right to clearances under TS-</a:t>
            </a:r>
            <a:r>
              <a:rPr lang="en-US" sz="1600" b="0" i="0" dirty="0" err="1">
                <a:solidFill>
                  <a:schemeClr val="tx1">
                    <a:lumMod val="95000"/>
                  </a:schemeClr>
                </a:solidFill>
                <a:effectLst/>
                <a:latin typeface="Arial" panose="020B0604020202020204" pitchFamily="34" charset="0"/>
                <a:cs typeface="Arial" panose="020B0604020202020204" pitchFamily="34" charset="0"/>
              </a:rPr>
              <a:t>iPASS</a:t>
            </a:r>
            <a:r>
              <a:rPr lang="en-US" sz="1600" b="0" i="0" dirty="0">
                <a:solidFill>
                  <a:schemeClr val="tx1">
                    <a:lumMod val="95000"/>
                  </a:schemeClr>
                </a:solidFill>
                <a:effectLst/>
                <a:latin typeface="Arial" panose="020B0604020202020204" pitchFamily="34" charset="0"/>
                <a:cs typeface="Arial" panose="020B0604020202020204" pitchFamily="34" charset="0"/>
              </a:rPr>
              <a:t>, to know the reasons for delay if any in getting the clearance within time limits and penalizing the officers responsible for the delay.</a:t>
            </a:r>
            <a:endParaRPr lang="en-US" sz="1600" i="0" u="none" strike="noStrike" baseline="0" dirty="0">
              <a:solidFill>
                <a:schemeClr val="tx1">
                  <a:lumMod val="9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B01FF8-2855-CDC1-0F5D-00945CA71493}"/>
              </a:ext>
            </a:extLst>
          </p:cNvPr>
          <p:cNvSpPr txBox="1"/>
          <p:nvPr/>
        </p:nvSpPr>
        <p:spPr>
          <a:xfrm>
            <a:off x="3491752" y="5233063"/>
            <a:ext cx="5208494" cy="307777"/>
          </a:xfrm>
          <a:prstGeom prst="rect">
            <a:avLst/>
          </a:prstGeom>
          <a:noFill/>
        </p:spPr>
        <p:txBody>
          <a:bodyPr wrap="square" rtlCol="0">
            <a:spAutoFit/>
          </a:bodyPr>
          <a:lstStyle/>
          <a:p>
            <a:pPr algn="ctr"/>
            <a:r>
              <a:rPr lang="en-US" sz="1400" b="0" i="0" u="none" strike="noStrike" baseline="0" dirty="0">
                <a:solidFill>
                  <a:srgbClr val="0070C0"/>
                </a:solidFill>
                <a:latin typeface="Arial Black" panose="020B0A04020102020204" pitchFamily="34" charset="0"/>
                <a:hlinkClick r:id="rId3">
                  <a:extLst>
                    <a:ext uri="{A12FA001-AC4F-418D-AE19-62706E023703}">
                      <ahyp:hlinkClr xmlns:ahyp="http://schemas.microsoft.com/office/drawing/2018/hyperlinkcolor" val="tx"/>
                    </a:ext>
                  </a:extLst>
                </a:hlinkClick>
              </a:rPr>
              <a:t>To know more benefits</a:t>
            </a:r>
            <a:endParaRPr lang="en-IN" sz="1400" b="1"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318155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369384"/>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Black" panose="020B0A04020102020204" pitchFamily="34" charset="0"/>
              </a:rPr>
              <a:t>PROOF OF WORK</a:t>
            </a:r>
            <a:endParaRPr lang="en-IN" sz="2400" b="1" dirty="0">
              <a:solidFill>
                <a:schemeClr val="tx1">
                  <a:lumMod val="95000"/>
                </a:schemeClr>
              </a:solidFill>
              <a:latin typeface="Arial Black" panose="020B0A04020102020204" pitchFamily="34" charset="0"/>
            </a:endParaRPr>
          </a:p>
        </p:txBody>
      </p:sp>
      <p:pic>
        <p:nvPicPr>
          <p:cNvPr id="3" name="Picture 2">
            <a:extLst>
              <a:ext uri="{FF2B5EF4-FFF2-40B4-BE49-F238E27FC236}">
                <a16:creationId xmlns:a16="http://schemas.microsoft.com/office/drawing/2014/main" id="{1423A520-DB81-E4F8-02F1-A4709411AD24}"/>
              </a:ext>
            </a:extLst>
          </p:cNvPr>
          <p:cNvPicPr>
            <a:picLocks noChangeAspect="1"/>
          </p:cNvPicPr>
          <p:nvPr/>
        </p:nvPicPr>
        <p:blipFill>
          <a:blip r:embed="rId3"/>
          <a:stretch>
            <a:fillRect/>
          </a:stretch>
        </p:blipFill>
        <p:spPr>
          <a:xfrm>
            <a:off x="803330" y="913458"/>
            <a:ext cx="10585340" cy="5031083"/>
          </a:xfrm>
          <a:prstGeom prst="rect">
            <a:avLst/>
          </a:prstGeom>
        </p:spPr>
      </p:pic>
      <p:sp>
        <p:nvSpPr>
          <p:cNvPr id="5" name="TextBox 4">
            <a:extLst>
              <a:ext uri="{FF2B5EF4-FFF2-40B4-BE49-F238E27FC236}">
                <a16:creationId xmlns:a16="http://schemas.microsoft.com/office/drawing/2014/main" id="{B5010E2B-BD4D-CEE0-BD7B-5D9B670DA606}"/>
              </a:ext>
            </a:extLst>
          </p:cNvPr>
          <p:cNvSpPr txBox="1"/>
          <p:nvPr/>
        </p:nvSpPr>
        <p:spPr>
          <a:xfrm>
            <a:off x="3491753" y="6119283"/>
            <a:ext cx="5208494" cy="307777"/>
          </a:xfrm>
          <a:prstGeom prst="rect">
            <a:avLst/>
          </a:prstGeom>
          <a:noFill/>
        </p:spPr>
        <p:txBody>
          <a:bodyPr wrap="square" rtlCol="0">
            <a:spAutoFit/>
          </a:bodyPr>
          <a:lstStyle/>
          <a:p>
            <a:pPr algn="ctr"/>
            <a:r>
              <a:rPr lang="en-US" sz="1400" b="0" i="0" u="none" strike="noStrike" baseline="0" dirty="0">
                <a:solidFill>
                  <a:srgbClr val="0070C0"/>
                </a:solidFill>
                <a:latin typeface="Arial Black" panose="020B0A04020102020204" pitchFamily="34" charset="0"/>
                <a:hlinkClick r:id="rId4">
                  <a:extLst>
                    <a:ext uri="{A12FA001-AC4F-418D-AE19-62706E023703}">
                      <ahyp:hlinkClr xmlns:ahyp="http://schemas.microsoft.com/office/drawing/2018/hyperlinkcolor" val="tx"/>
                    </a:ext>
                  </a:extLst>
                </a:hlinkClick>
              </a:rPr>
              <a:t>www.ipass.telangana.gov.in</a:t>
            </a:r>
            <a:endParaRPr lang="en-IN" sz="1400" b="1"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157526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0E7712-503A-553C-F33A-8FCD72AFC2C1}"/>
              </a:ext>
            </a:extLst>
          </p:cNvPr>
          <p:cNvSpPr txBox="1"/>
          <p:nvPr/>
        </p:nvSpPr>
        <p:spPr>
          <a:xfrm>
            <a:off x="0" y="2967335"/>
            <a:ext cx="12192000" cy="461665"/>
          </a:xfrm>
          <a:prstGeom prst="rect">
            <a:avLst/>
          </a:prstGeom>
          <a:noFill/>
        </p:spPr>
        <p:txBody>
          <a:bodyPr wrap="square" rtlCol="0">
            <a:spAutoFit/>
          </a:bodyPr>
          <a:lstStyle/>
          <a:p>
            <a:pPr algn="ctr"/>
            <a:r>
              <a:rPr lang="en-IN" sz="2400" b="1" i="0" u="none" strike="noStrike" baseline="0" dirty="0">
                <a:solidFill>
                  <a:schemeClr val="tx1">
                    <a:lumMod val="95000"/>
                  </a:schemeClr>
                </a:solidFill>
                <a:latin typeface="Arial Black" panose="020B0A04020102020204" pitchFamily="34" charset="0"/>
              </a:rPr>
              <a:t>INTRODUCTION</a:t>
            </a:r>
            <a:endParaRPr lang="en-IN" sz="2400" b="1" dirty="0">
              <a:solidFill>
                <a:schemeClr val="tx1">
                  <a:lumMod val="95000"/>
                </a:schemeClr>
              </a:solidFill>
              <a:latin typeface="Arial Black" panose="020B0A04020102020204" pitchFamily="34" charset="0"/>
            </a:endParaRPr>
          </a:p>
        </p:txBody>
      </p:sp>
    </p:spTree>
    <p:extLst>
      <p:ext uri="{BB962C8B-B14F-4D97-AF65-F5344CB8AC3E}">
        <p14:creationId xmlns:p14="http://schemas.microsoft.com/office/powerpoint/2010/main" val="3145881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List down the top 5 sectors that have witnessed the most significant investments in FY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pic>
        <p:nvPicPr>
          <p:cNvPr id="3" name="Picture 2">
            <a:extLst>
              <a:ext uri="{FF2B5EF4-FFF2-40B4-BE49-F238E27FC236}">
                <a16:creationId xmlns:a16="http://schemas.microsoft.com/office/drawing/2014/main" id="{6074A3C8-E2A3-F648-0124-F4BE4DB649AB}"/>
              </a:ext>
            </a:extLst>
          </p:cNvPr>
          <p:cNvPicPr>
            <a:picLocks noChangeAspect="1"/>
          </p:cNvPicPr>
          <p:nvPr/>
        </p:nvPicPr>
        <p:blipFill>
          <a:blip r:embed="rId2"/>
          <a:stretch>
            <a:fillRect/>
          </a:stretch>
        </p:blipFill>
        <p:spPr>
          <a:xfrm>
            <a:off x="3371915" y="1943380"/>
            <a:ext cx="5053722" cy="2971240"/>
          </a:xfrm>
          <a:prstGeom prst="rect">
            <a:avLst/>
          </a:prstGeom>
        </p:spPr>
      </p:pic>
      <p:sp>
        <p:nvSpPr>
          <p:cNvPr id="2" name="TextBox 1">
            <a:extLst>
              <a:ext uri="{FF2B5EF4-FFF2-40B4-BE49-F238E27FC236}">
                <a16:creationId xmlns:a16="http://schemas.microsoft.com/office/drawing/2014/main" id="{4B5AD7AD-701C-75B1-380B-31D66DF5F388}"/>
              </a:ext>
            </a:extLst>
          </p:cNvPr>
          <p:cNvSpPr txBox="1"/>
          <p:nvPr/>
        </p:nvSpPr>
        <p:spPr>
          <a:xfrm>
            <a:off x="2093601" y="5179931"/>
            <a:ext cx="8004797"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Plastic and Rubber sector </a:t>
            </a:r>
            <a:r>
              <a:rPr lang="en-US" sz="1400" i="0" u="none" strike="noStrike" baseline="0" dirty="0">
                <a:solidFill>
                  <a:schemeClr val="tx1">
                    <a:lumMod val="95000"/>
                  </a:schemeClr>
                </a:solidFill>
                <a:latin typeface="Arial" panose="020B0604020202020204" pitchFamily="34" charset="0"/>
              </a:rPr>
              <a:t>has attracted the highest investment of </a:t>
            </a:r>
            <a:r>
              <a:rPr lang="en-US" sz="1400" b="1" i="0" u="none" strike="noStrike" baseline="0" dirty="0">
                <a:solidFill>
                  <a:schemeClr val="tx1">
                    <a:lumMod val="95000"/>
                  </a:schemeClr>
                </a:solidFill>
                <a:latin typeface="Arial" panose="020B0604020202020204" pitchFamily="34" charset="0"/>
              </a:rPr>
              <a:t>22.73%(5,855 Cr),</a:t>
            </a:r>
          </a:p>
          <a:p>
            <a:pPr algn="just"/>
            <a:r>
              <a:rPr lang="en-US" sz="1400" dirty="0">
                <a:solidFill>
                  <a:schemeClr val="tx1">
                    <a:lumMod val="95000"/>
                  </a:schemeClr>
                </a:solidFill>
                <a:latin typeface="Arial" panose="020B0604020202020204" pitchFamily="34" charset="0"/>
              </a:rPr>
              <a:t>     </a:t>
            </a:r>
            <a:r>
              <a:rPr lang="en-US" sz="1400" i="0" u="none" strike="noStrike" baseline="0" dirty="0">
                <a:solidFill>
                  <a:schemeClr val="tx1">
                    <a:lumMod val="95000"/>
                  </a:schemeClr>
                </a:solidFill>
                <a:latin typeface="Arial" panose="020B0604020202020204" pitchFamily="34" charset="0"/>
              </a:rPr>
              <a:t> when compared to the total sectoral investment done in FY 2022</a:t>
            </a:r>
            <a:r>
              <a:rPr lang="en-US" sz="1400" dirty="0">
                <a:solidFill>
                  <a:schemeClr val="tx1">
                    <a:lumMod val="95000"/>
                  </a:schemeClr>
                </a:solidFill>
                <a:latin typeface="Arial" panose="020B0604020202020204" pitchFamily="34" charset="0"/>
              </a:rPr>
              <a:t>.</a:t>
            </a: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Compared to FY 2021, </a:t>
            </a:r>
            <a:r>
              <a:rPr lang="en-US" sz="1400" b="1" dirty="0">
                <a:solidFill>
                  <a:schemeClr val="tx1">
                    <a:lumMod val="95000"/>
                  </a:schemeClr>
                </a:solidFill>
                <a:latin typeface="Arial" panose="020B0604020202020204" pitchFamily="34" charset="0"/>
              </a:rPr>
              <a:t>Rangareddy</a:t>
            </a:r>
            <a:r>
              <a:rPr lang="en-US" sz="1400" dirty="0">
                <a:solidFill>
                  <a:schemeClr val="tx1">
                    <a:lumMod val="95000"/>
                  </a:schemeClr>
                </a:solidFill>
                <a:latin typeface="Arial" panose="020B0604020202020204" pitchFamily="34" charset="0"/>
              </a:rPr>
              <a:t> has seen a YOY growth of </a:t>
            </a:r>
            <a:r>
              <a:rPr lang="en-US" sz="1400" b="1" dirty="0">
                <a:solidFill>
                  <a:schemeClr val="tx1">
                    <a:lumMod val="95000"/>
                  </a:schemeClr>
                </a:solidFill>
                <a:latin typeface="Arial" panose="020B0604020202020204" pitchFamily="34" charset="0"/>
              </a:rPr>
              <a:t>78.69% </a:t>
            </a:r>
            <a:r>
              <a:rPr lang="en-US" sz="1400" dirty="0">
                <a:solidFill>
                  <a:schemeClr val="tx1">
                    <a:lumMod val="95000"/>
                  </a:schemeClr>
                </a:solidFill>
                <a:latin typeface="Arial" panose="020B0604020202020204" pitchFamily="34" charset="0"/>
              </a:rPr>
              <a:t>in </a:t>
            </a:r>
            <a:r>
              <a:rPr lang="en-US" sz="1400" b="1" dirty="0">
                <a:solidFill>
                  <a:schemeClr val="tx1">
                    <a:lumMod val="95000"/>
                  </a:schemeClr>
                </a:solidFill>
                <a:latin typeface="Arial" panose="020B0604020202020204" pitchFamily="34" charset="0"/>
              </a:rPr>
              <a:t>Plastic and Rubber sector</a:t>
            </a:r>
            <a:r>
              <a:rPr lang="en-US" sz="1400" dirty="0">
                <a:solidFill>
                  <a:schemeClr val="tx1">
                    <a:lumMod val="95000"/>
                  </a:schemeClr>
                </a:solidFill>
                <a:latin typeface="Arial" panose="020B0604020202020204" pitchFamily="34" charset="0"/>
              </a:rPr>
              <a:t> investment in</a:t>
            </a:r>
            <a:r>
              <a:rPr lang="en-US" sz="1400" b="1" dirty="0">
                <a:solidFill>
                  <a:schemeClr val="tx1">
                    <a:lumMod val="95000"/>
                  </a:schemeClr>
                </a:solidFill>
                <a:latin typeface="Arial" panose="020B0604020202020204" pitchFamily="34" charset="0"/>
              </a:rPr>
              <a:t> FY 2022.</a:t>
            </a:r>
          </a:p>
          <a:p>
            <a:pPr algn="just"/>
            <a:endParaRPr lang="en-US" sz="1400" b="0" i="0" u="none" strike="noStrike" baseline="0" dirty="0">
              <a:solidFill>
                <a:schemeClr val="tx1">
                  <a:lumMod val="9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DE96AF77-4C0F-508E-DB62-4C3071CCF673}"/>
              </a:ext>
            </a:extLst>
          </p:cNvPr>
          <p:cNvSpPr txBox="1"/>
          <p:nvPr/>
        </p:nvSpPr>
        <p:spPr>
          <a:xfrm>
            <a:off x="0" y="1604826"/>
            <a:ext cx="12192000" cy="338554"/>
          </a:xfrm>
          <a:prstGeom prst="rect">
            <a:avLst/>
          </a:prstGeom>
          <a:noFill/>
        </p:spPr>
        <p:txBody>
          <a:bodyPr wrap="square" rtlCol="0">
            <a:spAutoFit/>
          </a:bodyPr>
          <a:lstStyle/>
          <a:p>
            <a:pPr algn="ctr"/>
            <a:r>
              <a:rPr lang="en-IN" sz="1600" b="1" i="0" u="none" strike="noStrike" baseline="0" dirty="0">
                <a:solidFill>
                  <a:schemeClr val="tx1">
                    <a:lumMod val="85000"/>
                  </a:schemeClr>
                </a:solidFill>
                <a:latin typeface="Arial" panose="020B0604020202020204" pitchFamily="34" charset="0"/>
              </a:rPr>
              <a:t>FY 2022</a:t>
            </a:r>
            <a:endParaRPr lang="en-IN" sz="1600" dirty="0">
              <a:solidFill>
                <a:schemeClr val="tx1">
                  <a:lumMod val="85000"/>
                </a:schemeClr>
              </a:solidFill>
            </a:endParaRPr>
          </a:p>
        </p:txBody>
      </p:sp>
    </p:spTree>
    <p:extLst>
      <p:ext uri="{BB962C8B-B14F-4D97-AF65-F5344CB8AC3E}">
        <p14:creationId xmlns:p14="http://schemas.microsoft.com/office/powerpoint/2010/main" val="1525753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List down the top 3 districts that have attracted the most significant sector investments </a:t>
            </a:r>
          </a:p>
          <a:p>
            <a:pPr algn="ctr"/>
            <a:r>
              <a:rPr lang="en-US" sz="1800" b="0" i="0" u="none" strike="noStrike" baseline="0" dirty="0">
                <a:solidFill>
                  <a:schemeClr val="tx1">
                    <a:lumMod val="95000"/>
                  </a:schemeClr>
                </a:solidFill>
                <a:latin typeface="Arial" panose="020B0604020202020204" pitchFamily="34" charset="0"/>
              </a:rPr>
              <a:t>during FY 2019 to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pic>
        <p:nvPicPr>
          <p:cNvPr id="6" name="Picture 5">
            <a:extLst>
              <a:ext uri="{FF2B5EF4-FFF2-40B4-BE49-F238E27FC236}">
                <a16:creationId xmlns:a16="http://schemas.microsoft.com/office/drawing/2014/main" id="{3F4BFC94-4F2D-12D1-7F18-75D54A8F946A}"/>
              </a:ext>
            </a:extLst>
          </p:cNvPr>
          <p:cNvPicPr>
            <a:picLocks noChangeAspect="1"/>
          </p:cNvPicPr>
          <p:nvPr/>
        </p:nvPicPr>
        <p:blipFill>
          <a:blip r:embed="rId2"/>
          <a:stretch>
            <a:fillRect/>
          </a:stretch>
        </p:blipFill>
        <p:spPr>
          <a:xfrm>
            <a:off x="3137647" y="2269579"/>
            <a:ext cx="5416889" cy="2318841"/>
          </a:xfrm>
          <a:prstGeom prst="rect">
            <a:avLst/>
          </a:prstGeom>
        </p:spPr>
      </p:pic>
      <p:sp>
        <p:nvSpPr>
          <p:cNvPr id="2" name="TextBox 1">
            <a:extLst>
              <a:ext uri="{FF2B5EF4-FFF2-40B4-BE49-F238E27FC236}">
                <a16:creationId xmlns:a16="http://schemas.microsoft.com/office/drawing/2014/main" id="{8F078183-DD51-AF48-15E0-9782F3C1CE13}"/>
              </a:ext>
            </a:extLst>
          </p:cNvPr>
          <p:cNvSpPr txBox="1"/>
          <p:nvPr/>
        </p:nvSpPr>
        <p:spPr>
          <a:xfrm>
            <a:off x="2133601" y="4745614"/>
            <a:ext cx="7924800"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Rangareddy</a:t>
            </a:r>
            <a:r>
              <a:rPr lang="en-US" sz="1400" i="0" u="none" strike="noStrike" baseline="0" dirty="0">
                <a:solidFill>
                  <a:schemeClr val="tx1">
                    <a:lumMod val="95000"/>
                  </a:schemeClr>
                </a:solidFill>
                <a:latin typeface="Arial" panose="020B0604020202020204" pitchFamily="34" charset="0"/>
              </a:rPr>
              <a:t> has received more </a:t>
            </a:r>
            <a:r>
              <a:rPr lang="en-US" sz="1400" b="1" i="0" u="none" strike="noStrike" baseline="0" dirty="0">
                <a:solidFill>
                  <a:schemeClr val="tx1">
                    <a:lumMod val="95000"/>
                  </a:schemeClr>
                </a:solidFill>
                <a:latin typeface="Arial" panose="020B0604020202020204" pitchFamily="34" charset="0"/>
              </a:rPr>
              <a:t>Real estate and IT parks investments </a:t>
            </a:r>
            <a:r>
              <a:rPr lang="en-US" sz="1400" i="0" u="none" strike="noStrike" baseline="0" dirty="0">
                <a:solidFill>
                  <a:schemeClr val="tx1">
                    <a:lumMod val="95000"/>
                  </a:schemeClr>
                </a:solidFill>
                <a:latin typeface="Arial" panose="020B0604020202020204" pitchFamily="34" charset="0"/>
              </a:rPr>
              <a:t>than other districts, which helps the young minds who seek technological opportunities </a:t>
            </a:r>
            <a:endParaRPr lang="en-US" sz="1400" dirty="0">
              <a:solidFill>
                <a:schemeClr val="tx1">
                  <a:lumMod val="95000"/>
                </a:schemeClr>
              </a:solidFill>
              <a:latin typeface="Arial" panose="020B0604020202020204" pitchFamily="34" charset="0"/>
            </a:endParaRP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b="1" dirty="0">
                <a:solidFill>
                  <a:schemeClr val="tx1">
                    <a:lumMod val="95000"/>
                  </a:schemeClr>
                </a:solidFill>
                <a:latin typeface="Arial" panose="020B0604020202020204" pitchFamily="34" charset="0"/>
              </a:rPr>
              <a:t> Sangareddy </a:t>
            </a:r>
            <a:r>
              <a:rPr lang="en-US" sz="1400" dirty="0">
                <a:solidFill>
                  <a:schemeClr val="tx1">
                    <a:lumMod val="95000"/>
                  </a:schemeClr>
                </a:solidFill>
                <a:latin typeface="Arial" panose="020B0604020202020204" pitchFamily="34" charset="0"/>
              </a:rPr>
              <a:t>and</a:t>
            </a:r>
            <a:r>
              <a:rPr lang="en-US" sz="1400" b="1" dirty="0">
                <a:solidFill>
                  <a:schemeClr val="tx1">
                    <a:lumMod val="95000"/>
                  </a:schemeClr>
                </a:solidFill>
                <a:latin typeface="Arial" panose="020B0604020202020204" pitchFamily="34" charset="0"/>
              </a:rPr>
              <a:t> Medchal Malkajgiri </a:t>
            </a:r>
            <a:r>
              <a:rPr lang="en-US" sz="1400" dirty="0">
                <a:solidFill>
                  <a:schemeClr val="tx1">
                    <a:lumMod val="95000"/>
                  </a:schemeClr>
                </a:solidFill>
                <a:latin typeface="Arial" panose="020B0604020202020204" pitchFamily="34" charset="0"/>
              </a:rPr>
              <a:t>have more </a:t>
            </a:r>
            <a:r>
              <a:rPr lang="en-US" sz="1400" b="1" dirty="0">
                <a:solidFill>
                  <a:schemeClr val="tx1">
                    <a:lumMod val="95000"/>
                  </a:schemeClr>
                </a:solidFill>
                <a:latin typeface="Arial" panose="020B0604020202020204" pitchFamily="34" charset="0"/>
              </a:rPr>
              <a:t>Pharmaceuticals and Chemicals sector investments</a:t>
            </a:r>
            <a:endParaRPr lang="en-US" sz="1400" b="1" i="0" u="none" strike="noStrike" baseline="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endParaRPr lang="en-US" sz="1400" i="0" u="none" strike="noStrike" baseline="0" dirty="0">
              <a:solidFill>
                <a:schemeClr val="tx1">
                  <a:lumMod val="9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D6B31CAB-20B9-2C08-A10E-8FABF0D53625}"/>
              </a:ext>
            </a:extLst>
          </p:cNvPr>
          <p:cNvSpPr txBox="1"/>
          <p:nvPr/>
        </p:nvSpPr>
        <p:spPr>
          <a:xfrm>
            <a:off x="2133600" y="4745614"/>
            <a:ext cx="7924800"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Rangareddy</a:t>
            </a:r>
            <a:r>
              <a:rPr lang="en-US" sz="1400" i="0" u="none" strike="noStrike" baseline="0" dirty="0">
                <a:solidFill>
                  <a:schemeClr val="tx1">
                    <a:lumMod val="95000"/>
                  </a:schemeClr>
                </a:solidFill>
                <a:latin typeface="Arial" panose="020B0604020202020204" pitchFamily="34" charset="0"/>
              </a:rPr>
              <a:t> has received more </a:t>
            </a:r>
            <a:r>
              <a:rPr lang="en-US" sz="1400" b="1" i="0" u="none" strike="noStrike" baseline="0" dirty="0">
                <a:solidFill>
                  <a:schemeClr val="tx1">
                    <a:lumMod val="95000"/>
                  </a:schemeClr>
                </a:solidFill>
                <a:latin typeface="Arial" panose="020B0604020202020204" pitchFamily="34" charset="0"/>
              </a:rPr>
              <a:t>Real estate and IT parks investments </a:t>
            </a:r>
            <a:r>
              <a:rPr lang="en-US" sz="1400" i="0" u="none" strike="noStrike" baseline="0" dirty="0">
                <a:solidFill>
                  <a:schemeClr val="tx1">
                    <a:lumMod val="95000"/>
                  </a:schemeClr>
                </a:solidFill>
                <a:latin typeface="Arial" panose="020B0604020202020204" pitchFamily="34" charset="0"/>
              </a:rPr>
              <a:t>than other districts, which helps the young minds who seek technological opportunities </a:t>
            </a:r>
            <a:endParaRPr lang="en-US" sz="1400" dirty="0">
              <a:solidFill>
                <a:schemeClr val="tx1">
                  <a:lumMod val="95000"/>
                </a:schemeClr>
              </a:solidFill>
              <a:latin typeface="Arial" panose="020B0604020202020204" pitchFamily="34" charset="0"/>
            </a:endParaRP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b="1" dirty="0">
                <a:solidFill>
                  <a:schemeClr val="tx1">
                    <a:lumMod val="95000"/>
                  </a:schemeClr>
                </a:solidFill>
                <a:latin typeface="Arial" panose="020B0604020202020204" pitchFamily="34" charset="0"/>
              </a:rPr>
              <a:t> Sangareddy </a:t>
            </a:r>
            <a:r>
              <a:rPr lang="en-US" sz="1400" dirty="0">
                <a:solidFill>
                  <a:schemeClr val="tx1">
                    <a:lumMod val="95000"/>
                  </a:schemeClr>
                </a:solidFill>
                <a:latin typeface="Arial" panose="020B0604020202020204" pitchFamily="34" charset="0"/>
              </a:rPr>
              <a:t>and</a:t>
            </a:r>
            <a:r>
              <a:rPr lang="en-US" sz="1400" b="1" dirty="0">
                <a:solidFill>
                  <a:schemeClr val="tx1">
                    <a:lumMod val="95000"/>
                  </a:schemeClr>
                </a:solidFill>
                <a:latin typeface="Arial" panose="020B0604020202020204" pitchFamily="34" charset="0"/>
              </a:rPr>
              <a:t> Medchal Malkajgiri </a:t>
            </a:r>
            <a:r>
              <a:rPr lang="en-US" sz="1400" dirty="0">
                <a:solidFill>
                  <a:schemeClr val="tx1">
                    <a:lumMod val="95000"/>
                  </a:schemeClr>
                </a:solidFill>
                <a:latin typeface="Arial" panose="020B0604020202020204" pitchFamily="34" charset="0"/>
              </a:rPr>
              <a:t>have more </a:t>
            </a:r>
            <a:r>
              <a:rPr lang="en-US" sz="1400" b="1" dirty="0">
                <a:solidFill>
                  <a:schemeClr val="tx1">
                    <a:lumMod val="95000"/>
                  </a:schemeClr>
                </a:solidFill>
                <a:latin typeface="Arial" panose="020B0604020202020204" pitchFamily="34" charset="0"/>
              </a:rPr>
              <a:t>Pharmaceuticals and Chemicals sector investments</a:t>
            </a:r>
            <a:endParaRPr lang="en-US" sz="1400" b="1" i="0" u="none" strike="noStrike" baseline="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endParaRPr lang="en-US" sz="1400" i="0" u="none" strike="noStrike" baseline="0" dirty="0">
              <a:solidFill>
                <a:schemeClr val="tx1">
                  <a:lumMod val="95000"/>
                </a:schemeClr>
              </a:solidFill>
              <a:latin typeface="Arial" panose="020B0604020202020204" pitchFamily="34" charset="0"/>
            </a:endParaRPr>
          </a:p>
        </p:txBody>
      </p:sp>
    </p:spTree>
    <p:extLst>
      <p:ext uri="{BB962C8B-B14F-4D97-AF65-F5344CB8AC3E}">
        <p14:creationId xmlns:p14="http://schemas.microsoft.com/office/powerpoint/2010/main" val="2978017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List down the top 3 districts that have attracted the most significant sector investments </a:t>
            </a:r>
          </a:p>
          <a:p>
            <a:pPr algn="ctr"/>
            <a:r>
              <a:rPr lang="en-US" sz="1800" b="0" i="0" u="none" strike="noStrike" baseline="0" dirty="0">
                <a:solidFill>
                  <a:schemeClr val="tx1">
                    <a:lumMod val="95000"/>
                  </a:schemeClr>
                </a:solidFill>
                <a:latin typeface="Arial" panose="020B0604020202020204" pitchFamily="34" charset="0"/>
              </a:rPr>
              <a:t>during FY 2019 to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sp>
        <p:nvSpPr>
          <p:cNvPr id="2" name="TextBox 1">
            <a:extLst>
              <a:ext uri="{FF2B5EF4-FFF2-40B4-BE49-F238E27FC236}">
                <a16:creationId xmlns:a16="http://schemas.microsoft.com/office/drawing/2014/main" id="{8F078183-DD51-AF48-15E0-9782F3C1CE13}"/>
              </a:ext>
            </a:extLst>
          </p:cNvPr>
          <p:cNvSpPr txBox="1"/>
          <p:nvPr/>
        </p:nvSpPr>
        <p:spPr>
          <a:xfrm>
            <a:off x="690284" y="5004304"/>
            <a:ext cx="2151528" cy="523220"/>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dirty="0">
                <a:solidFill>
                  <a:schemeClr val="tx1">
                    <a:lumMod val="95000"/>
                  </a:schemeClr>
                </a:solidFill>
                <a:latin typeface="Arial" panose="020B0604020202020204" pitchFamily="34" charset="0"/>
              </a:rPr>
              <a:t>Connectivity across the state</a:t>
            </a:r>
            <a:endParaRPr lang="en-US" sz="1400" i="0" u="none" strike="noStrike" baseline="0" dirty="0">
              <a:solidFill>
                <a:schemeClr val="tx1">
                  <a:lumMod val="9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D6B31CAB-20B9-2C08-A10E-8FABF0D53625}"/>
              </a:ext>
            </a:extLst>
          </p:cNvPr>
          <p:cNvSpPr txBox="1"/>
          <p:nvPr/>
        </p:nvSpPr>
        <p:spPr>
          <a:xfrm>
            <a:off x="3279527" y="5004304"/>
            <a:ext cx="2729067" cy="307777"/>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Skilled Labor workforce</a:t>
            </a:r>
          </a:p>
        </p:txBody>
      </p:sp>
      <p:pic>
        <p:nvPicPr>
          <p:cNvPr id="5" name="Picture 4">
            <a:extLst>
              <a:ext uri="{FF2B5EF4-FFF2-40B4-BE49-F238E27FC236}">
                <a16:creationId xmlns:a16="http://schemas.microsoft.com/office/drawing/2014/main" id="{A03D21ED-A939-6C0F-4854-77C86566B486}"/>
              </a:ext>
            </a:extLst>
          </p:cNvPr>
          <p:cNvPicPr>
            <a:picLocks noChangeAspect="1"/>
          </p:cNvPicPr>
          <p:nvPr/>
        </p:nvPicPr>
        <p:blipFill>
          <a:blip r:embed="rId2"/>
          <a:stretch>
            <a:fillRect/>
          </a:stretch>
        </p:blipFill>
        <p:spPr>
          <a:xfrm>
            <a:off x="4644061" y="1619202"/>
            <a:ext cx="2903878" cy="3105049"/>
          </a:xfrm>
          <a:prstGeom prst="rect">
            <a:avLst/>
          </a:prstGeom>
        </p:spPr>
      </p:pic>
      <p:sp>
        <p:nvSpPr>
          <p:cNvPr id="9" name="TextBox 8">
            <a:extLst>
              <a:ext uri="{FF2B5EF4-FFF2-40B4-BE49-F238E27FC236}">
                <a16:creationId xmlns:a16="http://schemas.microsoft.com/office/drawing/2014/main" id="{511C27AF-43FA-CD8B-8F4C-D8ED6FE7D9A3}"/>
              </a:ext>
            </a:extLst>
          </p:cNvPr>
          <p:cNvSpPr txBox="1"/>
          <p:nvPr/>
        </p:nvSpPr>
        <p:spPr>
          <a:xfrm>
            <a:off x="6446309" y="5004304"/>
            <a:ext cx="2729067" cy="523220"/>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dirty="0">
                <a:solidFill>
                  <a:schemeClr val="tx1">
                    <a:lumMod val="95000"/>
                  </a:schemeClr>
                </a:solidFill>
                <a:latin typeface="Arial" panose="020B0604020202020204" pitchFamily="34" charset="0"/>
              </a:rPr>
              <a:t>Potential Infrastructure for increasing population </a:t>
            </a:r>
            <a:endParaRPr lang="en-US" sz="1400" b="1" i="0" u="none" strike="noStrike" baseline="0" dirty="0">
              <a:solidFill>
                <a:schemeClr val="tx1">
                  <a:lumMod val="9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23CE3E59-2EA2-7725-99D7-148D06D9B7F0}"/>
              </a:ext>
            </a:extLst>
          </p:cNvPr>
          <p:cNvSpPr txBox="1"/>
          <p:nvPr/>
        </p:nvSpPr>
        <p:spPr>
          <a:xfrm>
            <a:off x="9613092" y="5004303"/>
            <a:ext cx="2516156" cy="307777"/>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Supporting MSMEs</a:t>
            </a:r>
          </a:p>
        </p:txBody>
      </p:sp>
    </p:spTree>
    <p:extLst>
      <p:ext uri="{BB962C8B-B14F-4D97-AF65-F5344CB8AC3E}">
        <p14:creationId xmlns:p14="http://schemas.microsoft.com/office/powerpoint/2010/main" val="960086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Is there any relationship between district investments, vehicle sales and stamps revenue within the same district between FY 2021 and </a:t>
            </a:r>
            <a:r>
              <a:rPr lang="en-IN" sz="1800" b="0" i="0" u="none" strike="noStrike" baseline="0" dirty="0">
                <a:solidFill>
                  <a:schemeClr val="tx1">
                    <a:lumMod val="95000"/>
                  </a:schemeClr>
                </a:solidFill>
                <a:latin typeface="Arial" panose="020B0604020202020204" pitchFamily="34" charset="0"/>
              </a:rPr>
              <a:t> 2022? </a:t>
            </a:r>
            <a:endParaRPr lang="en-US" sz="1800" b="0" i="0" u="none" strike="noStrike" baseline="0" dirty="0">
              <a:solidFill>
                <a:schemeClr val="tx1">
                  <a:lumMod val="9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pic>
        <p:nvPicPr>
          <p:cNvPr id="6" name="Picture 5">
            <a:extLst>
              <a:ext uri="{FF2B5EF4-FFF2-40B4-BE49-F238E27FC236}">
                <a16:creationId xmlns:a16="http://schemas.microsoft.com/office/drawing/2014/main" id="{4428C105-0B9D-0E3C-9063-63115FB175E7}"/>
              </a:ext>
            </a:extLst>
          </p:cNvPr>
          <p:cNvPicPr>
            <a:picLocks noChangeAspect="1"/>
          </p:cNvPicPr>
          <p:nvPr/>
        </p:nvPicPr>
        <p:blipFill>
          <a:blip r:embed="rId2"/>
          <a:stretch>
            <a:fillRect/>
          </a:stretch>
        </p:blipFill>
        <p:spPr>
          <a:xfrm>
            <a:off x="2308412" y="1956855"/>
            <a:ext cx="7575176" cy="4303059"/>
          </a:xfrm>
          <a:prstGeom prst="rect">
            <a:avLst/>
          </a:prstGeom>
        </p:spPr>
      </p:pic>
      <p:sp>
        <p:nvSpPr>
          <p:cNvPr id="11" name="TextBox 10">
            <a:extLst>
              <a:ext uri="{FF2B5EF4-FFF2-40B4-BE49-F238E27FC236}">
                <a16:creationId xmlns:a16="http://schemas.microsoft.com/office/drawing/2014/main" id="{3C9979B3-2AD5-6EEA-E021-B856157A56B0}"/>
              </a:ext>
            </a:extLst>
          </p:cNvPr>
          <p:cNvSpPr txBox="1"/>
          <p:nvPr/>
        </p:nvSpPr>
        <p:spPr>
          <a:xfrm>
            <a:off x="2956798" y="1623674"/>
            <a:ext cx="2729067" cy="307777"/>
          </a:xfrm>
          <a:prstGeom prst="rect">
            <a:avLst/>
          </a:prstGeom>
          <a:noFill/>
        </p:spPr>
        <p:txBody>
          <a:bodyPr wrap="square" rtlCol="0">
            <a:spAutoFit/>
          </a:bodyPr>
          <a:lstStyle/>
          <a:p>
            <a:pPr algn="ctr"/>
            <a:r>
              <a:rPr lang="en-US" sz="1400" b="1" i="0" u="none" strike="noStrike" baseline="0" dirty="0">
                <a:solidFill>
                  <a:schemeClr val="tx1">
                    <a:lumMod val="95000"/>
                  </a:schemeClr>
                </a:solidFill>
                <a:latin typeface="Arial" panose="020B0604020202020204" pitchFamily="34" charset="0"/>
              </a:rPr>
              <a:t>FY 2021</a:t>
            </a:r>
          </a:p>
        </p:txBody>
      </p:sp>
      <p:sp>
        <p:nvSpPr>
          <p:cNvPr id="12" name="TextBox 11">
            <a:extLst>
              <a:ext uri="{FF2B5EF4-FFF2-40B4-BE49-F238E27FC236}">
                <a16:creationId xmlns:a16="http://schemas.microsoft.com/office/drawing/2014/main" id="{405745E0-FE75-0B11-8662-3CA66763FC71}"/>
              </a:ext>
            </a:extLst>
          </p:cNvPr>
          <p:cNvSpPr txBox="1"/>
          <p:nvPr/>
        </p:nvSpPr>
        <p:spPr>
          <a:xfrm>
            <a:off x="6668187" y="1649078"/>
            <a:ext cx="2729067" cy="307777"/>
          </a:xfrm>
          <a:prstGeom prst="rect">
            <a:avLst/>
          </a:prstGeom>
          <a:noFill/>
        </p:spPr>
        <p:txBody>
          <a:bodyPr wrap="square" rtlCol="0">
            <a:spAutoFit/>
          </a:bodyPr>
          <a:lstStyle/>
          <a:p>
            <a:pPr algn="ctr"/>
            <a:r>
              <a:rPr lang="en-US" sz="1400" b="1" i="0" u="none" strike="noStrike" baseline="0" dirty="0">
                <a:solidFill>
                  <a:schemeClr val="tx1">
                    <a:lumMod val="95000"/>
                  </a:schemeClr>
                </a:solidFill>
                <a:latin typeface="Arial" panose="020B0604020202020204" pitchFamily="34" charset="0"/>
              </a:rPr>
              <a:t>FY 2022</a:t>
            </a:r>
          </a:p>
        </p:txBody>
      </p:sp>
      <p:sp>
        <p:nvSpPr>
          <p:cNvPr id="13" name="TextBox 12">
            <a:extLst>
              <a:ext uri="{FF2B5EF4-FFF2-40B4-BE49-F238E27FC236}">
                <a16:creationId xmlns:a16="http://schemas.microsoft.com/office/drawing/2014/main" id="{FAABE052-3969-4D0E-A1F7-C00BDDBF6EC6}"/>
              </a:ext>
            </a:extLst>
          </p:cNvPr>
          <p:cNvSpPr txBox="1"/>
          <p:nvPr/>
        </p:nvSpPr>
        <p:spPr>
          <a:xfrm>
            <a:off x="2308410" y="6285318"/>
            <a:ext cx="7575177" cy="523220"/>
          </a:xfrm>
          <a:prstGeom prst="rect">
            <a:avLst/>
          </a:prstGeom>
          <a:noFill/>
        </p:spPr>
        <p:txBody>
          <a:bodyPr wrap="square" rtlCol="0">
            <a:spAutoFit/>
          </a:bodyPr>
          <a:lstStyle/>
          <a:p>
            <a:pPr algn="ctr"/>
            <a:r>
              <a:rPr lang="en-US" sz="1400" i="0" u="none" strike="noStrike" baseline="0" dirty="0">
                <a:solidFill>
                  <a:schemeClr val="tx1">
                    <a:lumMod val="95000"/>
                  </a:schemeClr>
                </a:solidFill>
                <a:latin typeface="Arial" panose="020B0604020202020204" pitchFamily="34" charset="0"/>
              </a:rPr>
              <a:t>We have a positive correlation between the Investment done in a district with respect to vehicles sold and e-stamp revenue</a:t>
            </a:r>
          </a:p>
        </p:txBody>
      </p:sp>
    </p:spTree>
    <p:extLst>
      <p:ext uri="{BB962C8B-B14F-4D97-AF65-F5344CB8AC3E}">
        <p14:creationId xmlns:p14="http://schemas.microsoft.com/office/powerpoint/2010/main" val="377908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646331"/>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Are there any particular sectors that have shown substantial investment in multiple districts </a:t>
            </a:r>
          </a:p>
          <a:p>
            <a:pPr algn="ctr"/>
            <a:r>
              <a:rPr lang="en-US" sz="1800" b="0" i="0" u="none" strike="noStrike" baseline="0" dirty="0">
                <a:solidFill>
                  <a:schemeClr val="tx1">
                    <a:lumMod val="95000"/>
                  </a:schemeClr>
                </a:solidFill>
                <a:latin typeface="Arial" panose="020B0604020202020204" pitchFamily="34" charset="0"/>
              </a:rPr>
              <a:t>between FY 2021 and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pic>
        <p:nvPicPr>
          <p:cNvPr id="3" name="Picture 2">
            <a:extLst>
              <a:ext uri="{FF2B5EF4-FFF2-40B4-BE49-F238E27FC236}">
                <a16:creationId xmlns:a16="http://schemas.microsoft.com/office/drawing/2014/main" id="{9006C85F-3D63-AFFC-FE2D-AB2B10E2EAEE}"/>
              </a:ext>
            </a:extLst>
          </p:cNvPr>
          <p:cNvPicPr>
            <a:picLocks noChangeAspect="1"/>
          </p:cNvPicPr>
          <p:nvPr/>
        </p:nvPicPr>
        <p:blipFill>
          <a:blip r:embed="rId2"/>
          <a:stretch>
            <a:fillRect/>
          </a:stretch>
        </p:blipFill>
        <p:spPr>
          <a:xfrm>
            <a:off x="3188748" y="2327558"/>
            <a:ext cx="5814504" cy="1846420"/>
          </a:xfrm>
          <a:prstGeom prst="rect">
            <a:avLst/>
          </a:prstGeom>
        </p:spPr>
      </p:pic>
      <p:sp>
        <p:nvSpPr>
          <p:cNvPr id="4" name="TextBox 3">
            <a:extLst>
              <a:ext uri="{FF2B5EF4-FFF2-40B4-BE49-F238E27FC236}">
                <a16:creationId xmlns:a16="http://schemas.microsoft.com/office/drawing/2014/main" id="{671073C0-4A3A-99EA-A44D-585514074ACB}"/>
              </a:ext>
            </a:extLst>
          </p:cNvPr>
          <p:cNvSpPr txBox="1"/>
          <p:nvPr/>
        </p:nvSpPr>
        <p:spPr>
          <a:xfrm>
            <a:off x="2093601" y="4521496"/>
            <a:ext cx="8004797"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1" i="0" u="none" strike="noStrike" baseline="0" dirty="0">
                <a:solidFill>
                  <a:schemeClr val="tx1">
                    <a:lumMod val="95000"/>
                  </a:schemeClr>
                </a:solidFill>
                <a:latin typeface="Arial" panose="020B0604020202020204" pitchFamily="34" charset="0"/>
              </a:rPr>
              <a:t>Pharmaceuticals and Chemical sector </a:t>
            </a:r>
            <a:r>
              <a:rPr lang="en-US" sz="1400" b="0" i="0" u="none" strike="noStrike" baseline="0" dirty="0">
                <a:solidFill>
                  <a:schemeClr val="tx1">
                    <a:lumMod val="95000"/>
                  </a:schemeClr>
                </a:solidFill>
                <a:latin typeface="Arial" panose="020B0604020202020204" pitchFamily="34" charset="0"/>
              </a:rPr>
              <a:t>have </a:t>
            </a:r>
            <a:r>
              <a:rPr lang="en-US" sz="1400" dirty="0">
                <a:solidFill>
                  <a:schemeClr val="tx1">
                    <a:lumMod val="95000"/>
                  </a:schemeClr>
                </a:solidFill>
                <a:latin typeface="Arial" panose="020B0604020202020204" pitchFamily="34" charset="0"/>
              </a:rPr>
              <a:t>contributed the highest investment of </a:t>
            </a:r>
            <a:r>
              <a:rPr lang="en-US" sz="1400" b="1" dirty="0">
                <a:solidFill>
                  <a:schemeClr val="tx1">
                    <a:lumMod val="95000"/>
                  </a:schemeClr>
                </a:solidFill>
                <a:latin typeface="Arial" panose="020B0604020202020204" pitchFamily="34" charset="0"/>
              </a:rPr>
              <a:t>20.71%,</a:t>
            </a:r>
          </a:p>
          <a:p>
            <a:pPr algn="just"/>
            <a:r>
              <a:rPr lang="en-US" sz="1400" dirty="0">
                <a:solidFill>
                  <a:schemeClr val="tx1">
                    <a:lumMod val="95000"/>
                  </a:schemeClr>
                </a:solidFill>
                <a:latin typeface="Arial" panose="020B0604020202020204" pitchFamily="34" charset="0"/>
              </a:rPr>
              <a:t>      to the total sectoral investment done between FY 2021 and 2022.</a:t>
            </a:r>
          </a:p>
          <a:p>
            <a:pPr algn="just"/>
            <a:endParaRPr lang="en-US" sz="140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rPr>
              <a:t> The </a:t>
            </a:r>
            <a:r>
              <a:rPr lang="en-US" sz="1400" b="1" dirty="0">
                <a:solidFill>
                  <a:schemeClr val="tx1">
                    <a:lumMod val="95000"/>
                  </a:schemeClr>
                </a:solidFill>
                <a:latin typeface="Arial" panose="020B0604020202020204" pitchFamily="34" charset="0"/>
              </a:rPr>
              <a:t>Food Processing sector </a:t>
            </a:r>
            <a:r>
              <a:rPr lang="en-US" sz="1400" dirty="0">
                <a:solidFill>
                  <a:schemeClr val="tx1">
                    <a:lumMod val="95000"/>
                  </a:schemeClr>
                </a:solidFill>
                <a:latin typeface="Arial" panose="020B0604020202020204" pitchFamily="34" charset="0"/>
              </a:rPr>
              <a:t>has invested in </a:t>
            </a:r>
            <a:r>
              <a:rPr lang="en-US" sz="1400" b="1" dirty="0">
                <a:solidFill>
                  <a:schemeClr val="tx1">
                    <a:lumMod val="95000"/>
                  </a:schemeClr>
                </a:solidFill>
                <a:latin typeface="Arial" panose="020B0604020202020204" pitchFamily="34" charset="0"/>
              </a:rPr>
              <a:t>all the districts </a:t>
            </a:r>
            <a:r>
              <a:rPr lang="en-US" sz="1400" dirty="0">
                <a:solidFill>
                  <a:schemeClr val="tx1">
                    <a:lumMod val="95000"/>
                  </a:schemeClr>
                </a:solidFill>
                <a:latin typeface="Arial" panose="020B0604020202020204" pitchFamily="34" charset="0"/>
              </a:rPr>
              <a:t>of Telangana, followed by </a:t>
            </a:r>
          </a:p>
          <a:p>
            <a:pPr algn="just"/>
            <a:r>
              <a:rPr lang="en-US" sz="1400" b="1" dirty="0">
                <a:solidFill>
                  <a:schemeClr val="tx1">
                    <a:lumMod val="95000"/>
                  </a:schemeClr>
                </a:solidFill>
                <a:latin typeface="Arial" panose="020B0604020202020204" pitchFamily="34" charset="0"/>
              </a:rPr>
              <a:t>       Agro-based and cold storage (31)</a:t>
            </a:r>
            <a:r>
              <a:rPr lang="en-US" sz="1400" dirty="0">
                <a:solidFill>
                  <a:schemeClr val="tx1">
                    <a:lumMod val="95000"/>
                  </a:schemeClr>
                </a:solidFill>
                <a:latin typeface="Arial" panose="020B0604020202020204" pitchFamily="34" charset="0"/>
              </a:rPr>
              <a:t> and </a:t>
            </a:r>
            <a:r>
              <a:rPr lang="en-US" sz="1400" b="1" dirty="0">
                <a:solidFill>
                  <a:schemeClr val="tx1">
                    <a:lumMod val="95000"/>
                  </a:schemeClr>
                </a:solidFill>
                <a:latin typeface="Arial" panose="020B0604020202020204" pitchFamily="34" charset="0"/>
              </a:rPr>
              <a:t>Engineering (31).</a:t>
            </a:r>
            <a:endParaRPr lang="en-US" sz="1400" b="1" i="0" u="none" strike="noStrike" baseline="0"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endParaRPr lang="en-US" sz="1400" b="0" i="0" u="none" strike="noStrike" baseline="0" dirty="0">
              <a:solidFill>
                <a:schemeClr val="tx1">
                  <a:lumMod val="95000"/>
                </a:schemeClr>
              </a:solidFill>
              <a:latin typeface="Arial" panose="020B0604020202020204" pitchFamily="34" charset="0"/>
            </a:endParaRPr>
          </a:p>
        </p:txBody>
      </p:sp>
    </p:spTree>
    <p:extLst>
      <p:ext uri="{BB962C8B-B14F-4D97-AF65-F5344CB8AC3E}">
        <p14:creationId xmlns:p14="http://schemas.microsoft.com/office/powerpoint/2010/main" val="4215616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951509"/>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panose="020B0604020202020204" pitchFamily="34" charset="0"/>
              </a:rPr>
              <a:t>Do certain sectors experience higher investments during particular months?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Sectoral Investment</a:t>
            </a:r>
            <a:endParaRPr lang="en-IN" sz="2000" b="1" dirty="0">
              <a:solidFill>
                <a:schemeClr val="tx1">
                  <a:lumMod val="95000"/>
                </a:schemeClr>
              </a:solidFill>
            </a:endParaRPr>
          </a:p>
        </p:txBody>
      </p:sp>
      <p:pic>
        <p:nvPicPr>
          <p:cNvPr id="3" name="Picture 2">
            <a:extLst>
              <a:ext uri="{FF2B5EF4-FFF2-40B4-BE49-F238E27FC236}">
                <a16:creationId xmlns:a16="http://schemas.microsoft.com/office/drawing/2014/main" id="{752720A2-2D16-868D-CD3C-2A50AD8BCFA9}"/>
              </a:ext>
            </a:extLst>
          </p:cNvPr>
          <p:cNvPicPr>
            <a:picLocks noChangeAspect="1"/>
          </p:cNvPicPr>
          <p:nvPr/>
        </p:nvPicPr>
        <p:blipFill>
          <a:blip r:embed="rId2"/>
          <a:stretch>
            <a:fillRect/>
          </a:stretch>
        </p:blipFill>
        <p:spPr>
          <a:xfrm>
            <a:off x="894041" y="1927561"/>
            <a:ext cx="4343776" cy="1729890"/>
          </a:xfrm>
          <a:prstGeom prst="rect">
            <a:avLst/>
          </a:prstGeom>
        </p:spPr>
      </p:pic>
      <p:pic>
        <p:nvPicPr>
          <p:cNvPr id="9" name="Picture 8">
            <a:extLst>
              <a:ext uri="{FF2B5EF4-FFF2-40B4-BE49-F238E27FC236}">
                <a16:creationId xmlns:a16="http://schemas.microsoft.com/office/drawing/2014/main" id="{87F34278-4690-3450-C518-94AFB8D459BD}"/>
              </a:ext>
            </a:extLst>
          </p:cNvPr>
          <p:cNvPicPr>
            <a:picLocks noChangeAspect="1"/>
          </p:cNvPicPr>
          <p:nvPr/>
        </p:nvPicPr>
        <p:blipFill>
          <a:blip r:embed="rId3"/>
          <a:stretch>
            <a:fillRect/>
          </a:stretch>
        </p:blipFill>
        <p:spPr>
          <a:xfrm>
            <a:off x="6528013" y="1927561"/>
            <a:ext cx="4401270" cy="1729890"/>
          </a:xfrm>
          <a:prstGeom prst="rect">
            <a:avLst/>
          </a:prstGeom>
        </p:spPr>
      </p:pic>
      <p:pic>
        <p:nvPicPr>
          <p:cNvPr id="11" name="Picture 10">
            <a:extLst>
              <a:ext uri="{FF2B5EF4-FFF2-40B4-BE49-F238E27FC236}">
                <a16:creationId xmlns:a16="http://schemas.microsoft.com/office/drawing/2014/main" id="{31EA909C-8149-CAA4-6FFD-E5F8FE378B14}"/>
              </a:ext>
            </a:extLst>
          </p:cNvPr>
          <p:cNvPicPr>
            <a:picLocks noChangeAspect="1"/>
          </p:cNvPicPr>
          <p:nvPr/>
        </p:nvPicPr>
        <p:blipFill>
          <a:blip r:embed="rId4"/>
          <a:stretch>
            <a:fillRect/>
          </a:stretch>
        </p:blipFill>
        <p:spPr>
          <a:xfrm>
            <a:off x="791162" y="4264171"/>
            <a:ext cx="4549534" cy="1767993"/>
          </a:xfrm>
          <a:prstGeom prst="rect">
            <a:avLst/>
          </a:prstGeom>
        </p:spPr>
      </p:pic>
      <p:pic>
        <p:nvPicPr>
          <p:cNvPr id="13" name="Picture 12">
            <a:extLst>
              <a:ext uri="{FF2B5EF4-FFF2-40B4-BE49-F238E27FC236}">
                <a16:creationId xmlns:a16="http://schemas.microsoft.com/office/drawing/2014/main" id="{A7EF794B-2FFC-6BFD-753C-ABA0CEB96A7E}"/>
              </a:ext>
            </a:extLst>
          </p:cNvPr>
          <p:cNvPicPr>
            <a:picLocks noChangeAspect="1"/>
          </p:cNvPicPr>
          <p:nvPr/>
        </p:nvPicPr>
        <p:blipFill>
          <a:blip r:embed="rId5"/>
          <a:stretch>
            <a:fillRect/>
          </a:stretch>
        </p:blipFill>
        <p:spPr>
          <a:xfrm>
            <a:off x="6654080" y="4264171"/>
            <a:ext cx="4549534" cy="1806097"/>
          </a:xfrm>
          <a:prstGeom prst="rect">
            <a:avLst/>
          </a:prstGeom>
        </p:spPr>
      </p:pic>
      <p:sp>
        <p:nvSpPr>
          <p:cNvPr id="14" name="Circle: Hollow 13">
            <a:extLst>
              <a:ext uri="{FF2B5EF4-FFF2-40B4-BE49-F238E27FC236}">
                <a16:creationId xmlns:a16="http://schemas.microsoft.com/office/drawing/2014/main" id="{E929ACB0-473E-0BA6-4B9A-F9FEC6663676}"/>
              </a:ext>
            </a:extLst>
          </p:cNvPr>
          <p:cNvSpPr/>
          <p:nvPr/>
        </p:nvSpPr>
        <p:spPr>
          <a:xfrm>
            <a:off x="1572667" y="2297660"/>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Circle: Hollow 14">
            <a:extLst>
              <a:ext uri="{FF2B5EF4-FFF2-40B4-BE49-F238E27FC236}">
                <a16:creationId xmlns:a16="http://schemas.microsoft.com/office/drawing/2014/main" id="{38C3430D-2219-BF77-4F8F-557E165C39BC}"/>
              </a:ext>
            </a:extLst>
          </p:cNvPr>
          <p:cNvSpPr/>
          <p:nvPr/>
        </p:nvSpPr>
        <p:spPr>
          <a:xfrm>
            <a:off x="9407821" y="2462608"/>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Circle: Hollow 15">
            <a:extLst>
              <a:ext uri="{FF2B5EF4-FFF2-40B4-BE49-F238E27FC236}">
                <a16:creationId xmlns:a16="http://schemas.microsoft.com/office/drawing/2014/main" id="{59365DE5-8488-97D7-EBB0-F5139A1E8763}"/>
              </a:ext>
            </a:extLst>
          </p:cNvPr>
          <p:cNvSpPr/>
          <p:nvPr/>
        </p:nvSpPr>
        <p:spPr>
          <a:xfrm>
            <a:off x="10168552" y="2297660"/>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10A85F22-C0A3-2DE5-0607-8D55C9E2B638}"/>
              </a:ext>
            </a:extLst>
          </p:cNvPr>
          <p:cNvSpPr/>
          <p:nvPr/>
        </p:nvSpPr>
        <p:spPr>
          <a:xfrm>
            <a:off x="3065929" y="4610554"/>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Circle: Hollow 17">
            <a:extLst>
              <a:ext uri="{FF2B5EF4-FFF2-40B4-BE49-F238E27FC236}">
                <a16:creationId xmlns:a16="http://schemas.microsoft.com/office/drawing/2014/main" id="{7743E36E-4211-5E99-AEB8-053AC69A3896}"/>
              </a:ext>
            </a:extLst>
          </p:cNvPr>
          <p:cNvSpPr/>
          <p:nvPr/>
        </p:nvSpPr>
        <p:spPr>
          <a:xfrm>
            <a:off x="10619362" y="4775502"/>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7273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0E7712-503A-553C-F33A-8FCD72AFC2C1}"/>
              </a:ext>
            </a:extLst>
          </p:cNvPr>
          <p:cNvSpPr txBox="1"/>
          <p:nvPr/>
        </p:nvSpPr>
        <p:spPr>
          <a:xfrm>
            <a:off x="0" y="2967335"/>
            <a:ext cx="12192000" cy="461665"/>
          </a:xfrm>
          <a:prstGeom prst="rect">
            <a:avLst/>
          </a:prstGeom>
          <a:noFill/>
        </p:spPr>
        <p:txBody>
          <a:bodyPr wrap="square" rtlCol="0">
            <a:spAutoFit/>
          </a:bodyPr>
          <a:lstStyle/>
          <a:p>
            <a:pPr algn="ctr"/>
            <a:r>
              <a:rPr lang="en-IN" sz="2400" b="1" i="0" u="none" strike="noStrike" baseline="0" dirty="0">
                <a:solidFill>
                  <a:schemeClr val="tx1">
                    <a:lumMod val="95000"/>
                  </a:schemeClr>
                </a:solidFill>
                <a:latin typeface="Arial Black" panose="020B0A04020102020204" pitchFamily="34" charset="0"/>
              </a:rPr>
              <a:t>RECOMMENDATIONS</a:t>
            </a:r>
            <a:endParaRPr lang="en-IN" sz="2400" b="1" dirty="0">
              <a:solidFill>
                <a:schemeClr val="tx1">
                  <a:lumMod val="95000"/>
                </a:schemeClr>
              </a:solidFill>
              <a:latin typeface="Arial Black" panose="020B0A04020102020204" pitchFamily="34" charset="0"/>
            </a:endParaRPr>
          </a:p>
        </p:txBody>
      </p:sp>
    </p:spTree>
    <p:extLst>
      <p:ext uri="{BB962C8B-B14F-4D97-AF65-F5344CB8AC3E}">
        <p14:creationId xmlns:p14="http://schemas.microsoft.com/office/powerpoint/2010/main" val="32875605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0CBF8-289F-6033-385E-C465E908157D}"/>
              </a:ext>
            </a:extLst>
          </p:cNvPr>
          <p:cNvSpPr txBox="1"/>
          <p:nvPr/>
        </p:nvSpPr>
        <p:spPr>
          <a:xfrm>
            <a:off x="0" y="1531283"/>
            <a:ext cx="12192000" cy="400110"/>
          </a:xfrm>
          <a:prstGeom prst="rect">
            <a:avLst/>
          </a:prstGeom>
          <a:noFill/>
        </p:spPr>
        <p:txBody>
          <a:bodyPr wrap="square" rtlCol="0">
            <a:spAutoFit/>
          </a:bodyPr>
          <a:lstStyle/>
          <a:p>
            <a:pPr algn="ctr"/>
            <a:r>
              <a:rPr lang="en-US" sz="2000" b="0" i="0" u="none" strike="noStrike" baseline="0" dirty="0">
                <a:solidFill>
                  <a:schemeClr val="tx1">
                    <a:lumMod val="95000"/>
                  </a:schemeClr>
                </a:solidFill>
                <a:latin typeface="Arial Black" panose="020B0A04020102020204" pitchFamily="34" charset="0"/>
              </a:rPr>
              <a:t>Top 5 Districts to buy a commercial property in Telangana</a:t>
            </a:r>
          </a:p>
        </p:txBody>
      </p:sp>
      <p:sp>
        <p:nvSpPr>
          <p:cNvPr id="4" name="TextBox 3">
            <a:extLst>
              <a:ext uri="{FF2B5EF4-FFF2-40B4-BE49-F238E27FC236}">
                <a16:creationId xmlns:a16="http://schemas.microsoft.com/office/drawing/2014/main" id="{C20E5148-9BBB-E045-2196-473749791A2D}"/>
              </a:ext>
            </a:extLst>
          </p:cNvPr>
          <p:cNvSpPr txBox="1"/>
          <p:nvPr/>
        </p:nvSpPr>
        <p:spPr>
          <a:xfrm>
            <a:off x="4815253" y="2274838"/>
            <a:ext cx="2561494" cy="2308324"/>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b="1" i="0" u="none" strike="noStrike" baseline="0" dirty="0">
                <a:solidFill>
                  <a:schemeClr val="tx1">
                    <a:lumMod val="95000"/>
                  </a:schemeClr>
                </a:solidFill>
                <a:latin typeface="Arial" panose="020B0604020202020204" pitchFamily="34" charset="0"/>
              </a:rPr>
              <a:t>Hyderabad</a:t>
            </a:r>
          </a:p>
          <a:p>
            <a:pPr marL="285750" indent="-285750" algn="just">
              <a:buFont typeface="Wingdings" panose="05000000000000000000" pitchFamily="2" charset="2"/>
              <a:buChar char="q"/>
            </a:pPr>
            <a:endParaRPr lang="en-US" sz="1600" b="1"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600" b="1" i="0" u="none" strike="noStrike" baseline="0" dirty="0">
                <a:solidFill>
                  <a:schemeClr val="tx1">
                    <a:lumMod val="95000"/>
                  </a:schemeClr>
                </a:solidFill>
                <a:latin typeface="Arial" panose="020B0604020202020204" pitchFamily="34" charset="0"/>
              </a:rPr>
              <a:t>Rangareddy</a:t>
            </a:r>
          </a:p>
          <a:p>
            <a:pPr marL="285750" indent="-285750" algn="just">
              <a:buFont typeface="Wingdings" panose="05000000000000000000" pitchFamily="2" charset="2"/>
              <a:buChar char="q"/>
            </a:pPr>
            <a:endParaRPr lang="en-US" sz="1600" b="1"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600" b="1" i="0" u="none" strike="noStrike" baseline="0" dirty="0">
                <a:solidFill>
                  <a:schemeClr val="tx1">
                    <a:lumMod val="95000"/>
                  </a:schemeClr>
                </a:solidFill>
                <a:latin typeface="Arial" panose="020B0604020202020204" pitchFamily="34" charset="0"/>
              </a:rPr>
              <a:t>Medchal Malkajgiri</a:t>
            </a:r>
          </a:p>
          <a:p>
            <a:pPr marL="285750" indent="-285750" algn="just">
              <a:buFont typeface="Wingdings" panose="05000000000000000000" pitchFamily="2" charset="2"/>
              <a:buChar char="q"/>
            </a:pPr>
            <a:endParaRPr lang="en-US" sz="1600" b="1"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600" b="1" i="0" u="none" strike="noStrike" baseline="0" dirty="0">
                <a:solidFill>
                  <a:schemeClr val="tx1">
                    <a:lumMod val="95000"/>
                  </a:schemeClr>
                </a:solidFill>
                <a:latin typeface="Arial" panose="020B0604020202020204" pitchFamily="34" charset="0"/>
              </a:rPr>
              <a:t>Sangareddy</a:t>
            </a:r>
          </a:p>
          <a:p>
            <a:pPr marL="285750" indent="-285750" algn="just">
              <a:buFont typeface="Wingdings" panose="05000000000000000000" pitchFamily="2" charset="2"/>
              <a:buChar char="q"/>
            </a:pPr>
            <a:endParaRPr lang="en-US" sz="1600" b="1" dirty="0">
              <a:solidFill>
                <a:schemeClr val="tx1">
                  <a:lumMod val="95000"/>
                </a:schemeClr>
              </a:solidFill>
              <a:latin typeface="Arial" panose="020B0604020202020204" pitchFamily="34" charset="0"/>
            </a:endParaRPr>
          </a:p>
          <a:p>
            <a:pPr marL="285750" indent="-285750" algn="just">
              <a:buFont typeface="Wingdings" panose="05000000000000000000" pitchFamily="2" charset="2"/>
              <a:buChar char="q"/>
            </a:pPr>
            <a:r>
              <a:rPr lang="en-US" sz="1600" b="1" i="0" u="none" strike="noStrike" baseline="0" dirty="0">
                <a:solidFill>
                  <a:schemeClr val="tx1">
                    <a:lumMod val="95000"/>
                  </a:schemeClr>
                </a:solidFill>
                <a:latin typeface="Arial" panose="020B0604020202020204" pitchFamily="34" charset="0"/>
              </a:rPr>
              <a:t>Yadadri Bhuvanagiri</a:t>
            </a:r>
            <a:endParaRPr lang="en-US" sz="1600" b="0" i="0" u="none" strike="noStrike" baseline="0" dirty="0">
              <a:solidFill>
                <a:schemeClr val="tx1">
                  <a:lumMod val="95000"/>
                </a:schemeClr>
              </a:solidFill>
              <a:latin typeface="Arial" panose="020B0604020202020204" pitchFamily="34" charset="0"/>
            </a:endParaRPr>
          </a:p>
        </p:txBody>
      </p:sp>
    </p:spTree>
    <p:extLst>
      <p:ext uri="{BB962C8B-B14F-4D97-AF65-F5344CB8AC3E}">
        <p14:creationId xmlns:p14="http://schemas.microsoft.com/office/powerpoint/2010/main" val="2423601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662736"/>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Black" panose="020B0A04020102020204" pitchFamily="34" charset="0"/>
              </a:rPr>
              <a:t>Reasons for choosing a district to buy a commercial property</a:t>
            </a:r>
          </a:p>
        </p:txBody>
      </p:sp>
      <p:sp>
        <p:nvSpPr>
          <p:cNvPr id="6" name="TextBox 5">
            <a:extLst>
              <a:ext uri="{FF2B5EF4-FFF2-40B4-BE49-F238E27FC236}">
                <a16:creationId xmlns:a16="http://schemas.microsoft.com/office/drawing/2014/main" id="{AA763A27-F433-99FF-EDDA-AB5CC8AEC766}"/>
              </a:ext>
            </a:extLst>
          </p:cNvPr>
          <p:cNvSpPr txBox="1"/>
          <p:nvPr/>
        </p:nvSpPr>
        <p:spPr>
          <a:xfrm>
            <a:off x="402972" y="1583391"/>
            <a:ext cx="3659869"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b="1" dirty="0">
                <a:solidFill>
                  <a:schemeClr val="tx1">
                    <a:lumMod val="95000"/>
                  </a:schemeClr>
                </a:solidFill>
                <a:latin typeface="Arial" panose="020B0604020202020204" pitchFamily="34" charset="0"/>
              </a:rPr>
              <a:t>Educational Institutions</a:t>
            </a:r>
            <a:endParaRPr lang="en-US" b="0" i="0" u="none" strike="noStrike" baseline="0" dirty="0">
              <a:solidFill>
                <a:schemeClr val="tx1">
                  <a:lumMod val="95000"/>
                </a:schemeClr>
              </a:solidFill>
              <a:latin typeface="Arial" panose="020B0604020202020204" pitchFamily="34" charset="0"/>
            </a:endParaRPr>
          </a:p>
        </p:txBody>
      </p:sp>
      <p:pic>
        <p:nvPicPr>
          <p:cNvPr id="10" name="Picture 9">
            <a:extLst>
              <a:ext uri="{FF2B5EF4-FFF2-40B4-BE49-F238E27FC236}">
                <a16:creationId xmlns:a16="http://schemas.microsoft.com/office/drawing/2014/main" id="{F8267E3E-7077-1922-8ED8-F30297E9D423}"/>
              </a:ext>
            </a:extLst>
          </p:cNvPr>
          <p:cNvPicPr>
            <a:picLocks noChangeAspect="1"/>
          </p:cNvPicPr>
          <p:nvPr/>
        </p:nvPicPr>
        <p:blipFill>
          <a:blip r:embed="rId2"/>
          <a:stretch>
            <a:fillRect/>
          </a:stretch>
        </p:blipFill>
        <p:spPr>
          <a:xfrm>
            <a:off x="402973" y="2176641"/>
            <a:ext cx="3659866" cy="2642273"/>
          </a:xfrm>
          <a:prstGeom prst="rect">
            <a:avLst/>
          </a:prstGeom>
        </p:spPr>
      </p:pic>
      <p:sp>
        <p:nvSpPr>
          <p:cNvPr id="11" name="TextBox 10">
            <a:extLst>
              <a:ext uri="{FF2B5EF4-FFF2-40B4-BE49-F238E27FC236}">
                <a16:creationId xmlns:a16="http://schemas.microsoft.com/office/drawing/2014/main" id="{AE2587C1-2C74-19C7-ACD3-6409AC6B964E}"/>
              </a:ext>
            </a:extLst>
          </p:cNvPr>
          <p:cNvSpPr txBox="1"/>
          <p:nvPr/>
        </p:nvSpPr>
        <p:spPr>
          <a:xfrm>
            <a:off x="402972" y="4917526"/>
            <a:ext cx="3659868"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hlinkClick r:id="rId3">
                  <a:extLst>
                    <a:ext uri="{A12FA001-AC4F-418D-AE19-62706E023703}">
                      <ahyp:hlinkClr xmlns:ahyp="http://schemas.microsoft.com/office/drawing/2018/hyperlinkcolor" val="tx"/>
                    </a:ext>
                  </a:extLst>
                </a:hlinkClick>
              </a:rPr>
              <a:t>To know more</a:t>
            </a:r>
            <a:endParaRPr lang="en-US" sz="1400" b="0" i="0" u="none" strike="noStrike" baseline="0" dirty="0">
              <a:solidFill>
                <a:srgbClr val="00B0F0"/>
              </a:solidFill>
              <a:latin typeface="Arial" panose="020B0604020202020204" pitchFamily="34" charset="0"/>
            </a:endParaRPr>
          </a:p>
        </p:txBody>
      </p:sp>
      <p:pic>
        <p:nvPicPr>
          <p:cNvPr id="13" name="Picture 12">
            <a:extLst>
              <a:ext uri="{FF2B5EF4-FFF2-40B4-BE49-F238E27FC236}">
                <a16:creationId xmlns:a16="http://schemas.microsoft.com/office/drawing/2014/main" id="{117C00D1-4F23-DF6B-2B64-68D34BB3DFB7}"/>
              </a:ext>
            </a:extLst>
          </p:cNvPr>
          <p:cNvPicPr>
            <a:picLocks noChangeAspect="1"/>
          </p:cNvPicPr>
          <p:nvPr/>
        </p:nvPicPr>
        <p:blipFill>
          <a:blip r:embed="rId4"/>
          <a:stretch>
            <a:fillRect/>
          </a:stretch>
        </p:blipFill>
        <p:spPr>
          <a:xfrm>
            <a:off x="4329947" y="2176640"/>
            <a:ext cx="3659867" cy="2642273"/>
          </a:xfrm>
          <a:prstGeom prst="rect">
            <a:avLst/>
          </a:prstGeom>
        </p:spPr>
      </p:pic>
      <p:sp>
        <p:nvSpPr>
          <p:cNvPr id="14" name="TextBox 13">
            <a:extLst>
              <a:ext uri="{FF2B5EF4-FFF2-40B4-BE49-F238E27FC236}">
                <a16:creationId xmlns:a16="http://schemas.microsoft.com/office/drawing/2014/main" id="{6DB43866-C8EA-95FF-262D-8F1D606CDAE3}"/>
              </a:ext>
            </a:extLst>
          </p:cNvPr>
          <p:cNvSpPr txBox="1"/>
          <p:nvPr/>
        </p:nvSpPr>
        <p:spPr>
          <a:xfrm>
            <a:off x="4329947" y="4917526"/>
            <a:ext cx="3659867"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hlinkClick r:id="rId3">
                  <a:extLst>
                    <a:ext uri="{A12FA001-AC4F-418D-AE19-62706E023703}">
                      <ahyp:hlinkClr xmlns:ahyp="http://schemas.microsoft.com/office/drawing/2018/hyperlinkcolor" val="tx"/>
                    </a:ext>
                  </a:extLst>
                </a:hlinkClick>
              </a:rPr>
              <a:t>To know more</a:t>
            </a:r>
            <a:endParaRPr lang="en-US" sz="1400" b="0" i="0" u="none" strike="noStrike" baseline="0" dirty="0">
              <a:solidFill>
                <a:srgbClr val="00B0F0"/>
              </a:solidFill>
              <a:latin typeface="Arial" panose="020B0604020202020204" pitchFamily="34" charset="0"/>
            </a:endParaRPr>
          </a:p>
        </p:txBody>
      </p:sp>
      <p:sp>
        <p:nvSpPr>
          <p:cNvPr id="15" name="TextBox 14">
            <a:extLst>
              <a:ext uri="{FF2B5EF4-FFF2-40B4-BE49-F238E27FC236}">
                <a16:creationId xmlns:a16="http://schemas.microsoft.com/office/drawing/2014/main" id="{9817C2FA-740E-3A14-2EEB-434F28D4C044}"/>
              </a:ext>
            </a:extLst>
          </p:cNvPr>
          <p:cNvSpPr txBox="1"/>
          <p:nvPr/>
        </p:nvSpPr>
        <p:spPr>
          <a:xfrm>
            <a:off x="4329949" y="1583391"/>
            <a:ext cx="3659867"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b="1" i="0" u="none" strike="noStrike" baseline="0" dirty="0">
                <a:solidFill>
                  <a:schemeClr val="tx1">
                    <a:lumMod val="95000"/>
                  </a:schemeClr>
                </a:solidFill>
                <a:latin typeface="Arial" panose="020B0604020202020204" pitchFamily="34" charset="0"/>
              </a:rPr>
              <a:t>Nominal Labor Cost</a:t>
            </a:r>
            <a:endParaRPr lang="en-US" b="0" i="0" u="none" strike="noStrike" baseline="0" dirty="0">
              <a:solidFill>
                <a:schemeClr val="tx1">
                  <a:lumMod val="9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8F848B1-A984-0C15-9980-09F88137D309}"/>
              </a:ext>
            </a:extLst>
          </p:cNvPr>
          <p:cNvSpPr txBox="1"/>
          <p:nvPr/>
        </p:nvSpPr>
        <p:spPr>
          <a:xfrm>
            <a:off x="8129161" y="1583391"/>
            <a:ext cx="3659867"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b="1" i="0" u="none" strike="noStrike" baseline="0" dirty="0">
                <a:solidFill>
                  <a:schemeClr val="tx1">
                    <a:lumMod val="95000"/>
                  </a:schemeClr>
                </a:solidFill>
                <a:latin typeface="Arial" panose="020B0604020202020204" pitchFamily="34" charset="0"/>
              </a:rPr>
              <a:t>Safety</a:t>
            </a:r>
            <a:endParaRPr lang="en-US" b="0" i="0" u="none" strike="noStrike" baseline="0" dirty="0">
              <a:solidFill>
                <a:schemeClr val="tx1">
                  <a:lumMod val="95000"/>
                </a:schemeClr>
              </a:solidFill>
              <a:latin typeface="Arial" panose="020B0604020202020204" pitchFamily="34" charset="0"/>
            </a:endParaRPr>
          </a:p>
        </p:txBody>
      </p:sp>
      <p:pic>
        <p:nvPicPr>
          <p:cNvPr id="18" name="Picture 17">
            <a:extLst>
              <a:ext uri="{FF2B5EF4-FFF2-40B4-BE49-F238E27FC236}">
                <a16:creationId xmlns:a16="http://schemas.microsoft.com/office/drawing/2014/main" id="{DA3A11CD-F815-8686-1E80-F519E9C80048}"/>
              </a:ext>
            </a:extLst>
          </p:cNvPr>
          <p:cNvPicPr>
            <a:picLocks noChangeAspect="1"/>
          </p:cNvPicPr>
          <p:nvPr/>
        </p:nvPicPr>
        <p:blipFill>
          <a:blip r:embed="rId5"/>
          <a:stretch>
            <a:fillRect/>
          </a:stretch>
        </p:blipFill>
        <p:spPr>
          <a:xfrm>
            <a:off x="8256922" y="2167676"/>
            <a:ext cx="3659864" cy="2644981"/>
          </a:xfrm>
          <a:prstGeom prst="rect">
            <a:avLst/>
          </a:prstGeom>
        </p:spPr>
      </p:pic>
      <p:sp>
        <p:nvSpPr>
          <p:cNvPr id="19" name="TextBox 18">
            <a:extLst>
              <a:ext uri="{FF2B5EF4-FFF2-40B4-BE49-F238E27FC236}">
                <a16:creationId xmlns:a16="http://schemas.microsoft.com/office/drawing/2014/main" id="{8D56FBBA-AB4B-C21A-C298-02BA456C83EA}"/>
              </a:ext>
            </a:extLst>
          </p:cNvPr>
          <p:cNvSpPr txBox="1"/>
          <p:nvPr/>
        </p:nvSpPr>
        <p:spPr>
          <a:xfrm>
            <a:off x="8256921" y="4917526"/>
            <a:ext cx="3659867"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hlinkClick r:id="rId3">
                  <a:extLst>
                    <a:ext uri="{A12FA001-AC4F-418D-AE19-62706E023703}">
                      <ahyp:hlinkClr xmlns:ahyp="http://schemas.microsoft.com/office/drawing/2018/hyperlinkcolor" val="tx"/>
                    </a:ext>
                  </a:extLst>
                </a:hlinkClick>
              </a:rPr>
              <a:t>To know more</a:t>
            </a:r>
            <a:endParaRPr lang="en-US" sz="1400" b="0" i="0" u="none" strike="noStrike" baseline="0" dirty="0">
              <a:solidFill>
                <a:srgbClr val="00B0F0"/>
              </a:solidFill>
              <a:latin typeface="Arial" panose="020B0604020202020204" pitchFamily="34" charset="0"/>
            </a:endParaRPr>
          </a:p>
        </p:txBody>
      </p:sp>
    </p:spTree>
    <p:extLst>
      <p:ext uri="{BB962C8B-B14F-4D97-AF65-F5344CB8AC3E}">
        <p14:creationId xmlns:p14="http://schemas.microsoft.com/office/powerpoint/2010/main" val="2890417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1FCFF-4FEC-4D16-5074-E89B3780FE66}"/>
              </a:ext>
            </a:extLst>
          </p:cNvPr>
          <p:cNvSpPr txBox="1"/>
          <p:nvPr/>
        </p:nvSpPr>
        <p:spPr>
          <a:xfrm>
            <a:off x="0" y="662736"/>
            <a:ext cx="12192000" cy="369332"/>
          </a:xfrm>
          <a:prstGeom prst="rect">
            <a:avLst/>
          </a:prstGeom>
          <a:noFill/>
        </p:spPr>
        <p:txBody>
          <a:bodyPr wrap="square" rtlCol="0">
            <a:spAutoFit/>
          </a:bodyPr>
          <a:lstStyle/>
          <a:p>
            <a:pPr algn="ctr"/>
            <a:r>
              <a:rPr lang="en-US" sz="1800" b="0" i="0" u="none" strike="noStrike" baseline="0" dirty="0">
                <a:solidFill>
                  <a:schemeClr val="tx1">
                    <a:lumMod val="95000"/>
                  </a:schemeClr>
                </a:solidFill>
                <a:latin typeface="Arial Black" panose="020B0A04020102020204" pitchFamily="34" charset="0"/>
              </a:rPr>
              <a:t>Reasons for choosing a district to buy a commercial property</a:t>
            </a:r>
          </a:p>
        </p:txBody>
      </p:sp>
      <p:sp>
        <p:nvSpPr>
          <p:cNvPr id="6" name="TextBox 5">
            <a:extLst>
              <a:ext uri="{FF2B5EF4-FFF2-40B4-BE49-F238E27FC236}">
                <a16:creationId xmlns:a16="http://schemas.microsoft.com/office/drawing/2014/main" id="{AA763A27-F433-99FF-EDDA-AB5CC8AEC766}"/>
              </a:ext>
            </a:extLst>
          </p:cNvPr>
          <p:cNvSpPr txBox="1"/>
          <p:nvPr/>
        </p:nvSpPr>
        <p:spPr>
          <a:xfrm>
            <a:off x="958784" y="1603910"/>
            <a:ext cx="3659869"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b="1" dirty="0">
                <a:solidFill>
                  <a:schemeClr val="tx1">
                    <a:lumMod val="95000"/>
                  </a:schemeClr>
                </a:solidFill>
                <a:latin typeface="Arial" panose="020B0604020202020204" pitchFamily="34" charset="0"/>
              </a:rPr>
              <a:t>Connectivity</a:t>
            </a:r>
            <a:endParaRPr lang="en-US" b="0" i="0" u="none" strike="noStrike" baseline="0" dirty="0">
              <a:solidFill>
                <a:schemeClr val="tx1">
                  <a:lumMod val="9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AE2587C1-2C74-19C7-ACD3-6409AC6B964E}"/>
              </a:ext>
            </a:extLst>
          </p:cNvPr>
          <p:cNvSpPr txBox="1"/>
          <p:nvPr/>
        </p:nvSpPr>
        <p:spPr>
          <a:xfrm>
            <a:off x="1030737" y="4885530"/>
            <a:ext cx="3659868"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hlinkClick r:id="rId2">
                  <a:extLst>
                    <a:ext uri="{A12FA001-AC4F-418D-AE19-62706E023703}">
                      <ahyp:hlinkClr xmlns:ahyp="http://schemas.microsoft.com/office/drawing/2018/hyperlinkcolor" val="tx"/>
                    </a:ext>
                  </a:extLst>
                </a:hlinkClick>
              </a:rPr>
              <a:t>To know more</a:t>
            </a:r>
            <a:endParaRPr lang="en-US" sz="1400" b="0" i="0" u="none" strike="noStrike" baseline="0" dirty="0">
              <a:solidFill>
                <a:srgbClr val="00B0F0"/>
              </a:solidFill>
              <a:latin typeface="Arial" panose="020B0604020202020204" pitchFamily="34" charset="0"/>
            </a:endParaRPr>
          </a:p>
        </p:txBody>
      </p:sp>
      <p:sp>
        <p:nvSpPr>
          <p:cNvPr id="15" name="TextBox 14">
            <a:extLst>
              <a:ext uri="{FF2B5EF4-FFF2-40B4-BE49-F238E27FC236}">
                <a16:creationId xmlns:a16="http://schemas.microsoft.com/office/drawing/2014/main" id="{9817C2FA-740E-3A14-2EEB-434F28D4C044}"/>
              </a:ext>
            </a:extLst>
          </p:cNvPr>
          <p:cNvSpPr txBox="1"/>
          <p:nvPr/>
        </p:nvSpPr>
        <p:spPr>
          <a:xfrm>
            <a:off x="6571468" y="1632697"/>
            <a:ext cx="3659867"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b="1" i="0" u="none" strike="noStrike" baseline="0" dirty="0">
                <a:solidFill>
                  <a:schemeClr val="tx1">
                    <a:lumMod val="95000"/>
                  </a:schemeClr>
                </a:solidFill>
                <a:latin typeface="Arial" panose="020B0604020202020204" pitchFamily="34" charset="0"/>
              </a:rPr>
              <a:t>Cost of living</a:t>
            </a:r>
            <a:endParaRPr lang="en-US" b="0" i="0" u="none" strike="noStrike" baseline="0" dirty="0">
              <a:solidFill>
                <a:schemeClr val="tx1">
                  <a:lumMod val="9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B776179F-D6ED-B141-85D5-8B0C2669B351}"/>
              </a:ext>
            </a:extLst>
          </p:cNvPr>
          <p:cNvPicPr>
            <a:picLocks noChangeAspect="1"/>
          </p:cNvPicPr>
          <p:nvPr/>
        </p:nvPicPr>
        <p:blipFill>
          <a:blip r:embed="rId3"/>
          <a:stretch>
            <a:fillRect/>
          </a:stretch>
        </p:blipFill>
        <p:spPr>
          <a:xfrm>
            <a:off x="1030737" y="2565572"/>
            <a:ext cx="3704455" cy="1882426"/>
          </a:xfrm>
          <a:prstGeom prst="rect">
            <a:avLst/>
          </a:prstGeom>
        </p:spPr>
      </p:pic>
      <p:pic>
        <p:nvPicPr>
          <p:cNvPr id="5" name="Picture 4">
            <a:extLst>
              <a:ext uri="{FF2B5EF4-FFF2-40B4-BE49-F238E27FC236}">
                <a16:creationId xmlns:a16="http://schemas.microsoft.com/office/drawing/2014/main" id="{A3A8CA5F-9017-4C06-5867-CD61B96F98B1}"/>
              </a:ext>
            </a:extLst>
          </p:cNvPr>
          <p:cNvPicPr>
            <a:picLocks noChangeAspect="1"/>
          </p:cNvPicPr>
          <p:nvPr/>
        </p:nvPicPr>
        <p:blipFill>
          <a:blip r:embed="rId4"/>
          <a:stretch>
            <a:fillRect/>
          </a:stretch>
        </p:blipFill>
        <p:spPr>
          <a:xfrm>
            <a:off x="6454137" y="2128811"/>
            <a:ext cx="3894528" cy="2755948"/>
          </a:xfrm>
          <a:prstGeom prst="rect">
            <a:avLst/>
          </a:prstGeom>
        </p:spPr>
      </p:pic>
      <p:sp>
        <p:nvSpPr>
          <p:cNvPr id="8" name="TextBox 7">
            <a:extLst>
              <a:ext uri="{FF2B5EF4-FFF2-40B4-BE49-F238E27FC236}">
                <a16:creationId xmlns:a16="http://schemas.microsoft.com/office/drawing/2014/main" id="{B9E4F65E-2A30-E8C3-6FA9-FD52C39E54A5}"/>
              </a:ext>
            </a:extLst>
          </p:cNvPr>
          <p:cNvSpPr txBox="1"/>
          <p:nvPr/>
        </p:nvSpPr>
        <p:spPr>
          <a:xfrm>
            <a:off x="6571468" y="5011541"/>
            <a:ext cx="3659868"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hlinkClick r:id="rId2">
                  <a:extLst>
                    <a:ext uri="{A12FA001-AC4F-418D-AE19-62706E023703}">
                      <ahyp:hlinkClr xmlns:ahyp="http://schemas.microsoft.com/office/drawing/2018/hyperlinkcolor" val="tx"/>
                    </a:ext>
                  </a:extLst>
                </a:hlinkClick>
              </a:rPr>
              <a:t>To know more</a:t>
            </a:r>
            <a:endParaRPr lang="en-US" sz="1400" b="0" i="0" u="none" strike="noStrike" baseline="0" dirty="0">
              <a:solidFill>
                <a:srgbClr val="00B0F0"/>
              </a:solidFill>
              <a:latin typeface="Arial" panose="020B0604020202020204" pitchFamily="34" charset="0"/>
            </a:endParaRPr>
          </a:p>
        </p:txBody>
      </p:sp>
      <p:sp>
        <p:nvSpPr>
          <p:cNvPr id="2" name="Circle: Hollow 1">
            <a:extLst>
              <a:ext uri="{FF2B5EF4-FFF2-40B4-BE49-F238E27FC236}">
                <a16:creationId xmlns:a16="http://schemas.microsoft.com/office/drawing/2014/main" id="{860B794B-8E74-6404-47D5-703E4F68677A}"/>
              </a:ext>
            </a:extLst>
          </p:cNvPr>
          <p:cNvSpPr/>
          <p:nvPr/>
        </p:nvSpPr>
        <p:spPr>
          <a:xfrm>
            <a:off x="2827725" y="2242974"/>
            <a:ext cx="349944" cy="329897"/>
          </a:xfrm>
          <a:prstGeom prst="donut">
            <a:avLst>
              <a:gd name="adj" fmla="val 11473"/>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129085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E06234-4E4D-A8E5-836A-8675EB1C91E7}"/>
              </a:ext>
            </a:extLst>
          </p:cNvPr>
          <p:cNvSpPr txBox="1"/>
          <p:nvPr/>
        </p:nvSpPr>
        <p:spPr>
          <a:xfrm>
            <a:off x="932328" y="4631494"/>
            <a:ext cx="10452847" cy="2031325"/>
          </a:xfrm>
          <a:prstGeom prst="rect">
            <a:avLst/>
          </a:prstGeom>
          <a:noFill/>
        </p:spPr>
        <p:txBody>
          <a:bodyPr wrap="square" rtlCol="0">
            <a:spAutoFit/>
          </a:bodyPr>
          <a:lstStyle/>
          <a:p>
            <a:pPr marL="285750" indent="-285750" algn="ctr">
              <a:buFont typeface="Wingdings" panose="05000000000000000000" pitchFamily="2" charset="2"/>
              <a:buChar char="q"/>
            </a:pPr>
            <a:r>
              <a:rPr lang="en-US" sz="1400" b="0" i="0" dirty="0">
                <a:solidFill>
                  <a:schemeClr val="tx1">
                    <a:lumMod val="95000"/>
                  </a:schemeClr>
                </a:solidFill>
                <a:effectLst/>
                <a:latin typeface="Arial" panose="020B0604020202020204" pitchFamily="34" charset="0"/>
                <a:cs typeface="Arial" panose="020B0604020202020204" pitchFamily="34" charset="0"/>
              </a:rPr>
              <a:t>Telangana was created as India’s 29</a:t>
            </a:r>
            <a:r>
              <a:rPr lang="en-US" sz="1400" b="0" i="0" baseline="30000" dirty="0">
                <a:solidFill>
                  <a:schemeClr val="tx1">
                    <a:lumMod val="95000"/>
                  </a:schemeClr>
                </a:solidFill>
                <a:effectLst/>
                <a:latin typeface="Arial" panose="020B0604020202020204" pitchFamily="34" charset="0"/>
                <a:cs typeface="Arial" panose="020B0604020202020204" pitchFamily="34" charset="0"/>
              </a:rPr>
              <a:t>th</a:t>
            </a:r>
            <a:r>
              <a:rPr lang="en-US" sz="1400" b="0" i="0" dirty="0">
                <a:solidFill>
                  <a:schemeClr val="tx1">
                    <a:lumMod val="95000"/>
                  </a:schemeClr>
                </a:solidFill>
                <a:effectLst/>
                <a:latin typeface="Arial" panose="020B0604020202020204" pitchFamily="34" charset="0"/>
                <a:cs typeface="Arial" panose="020B0604020202020204" pitchFamily="34" charset="0"/>
              </a:rPr>
              <a:t> state on 2</a:t>
            </a:r>
            <a:r>
              <a:rPr lang="en-US" sz="1400" b="0" i="0" baseline="30000" dirty="0">
                <a:solidFill>
                  <a:schemeClr val="tx1">
                    <a:lumMod val="95000"/>
                  </a:schemeClr>
                </a:solidFill>
                <a:effectLst/>
                <a:latin typeface="Arial" panose="020B0604020202020204" pitchFamily="34" charset="0"/>
                <a:cs typeface="Arial" panose="020B0604020202020204" pitchFamily="34" charset="0"/>
              </a:rPr>
              <a:t>nd</a:t>
            </a:r>
            <a:r>
              <a:rPr lang="en-US" sz="1400" b="0" i="0" dirty="0">
                <a:solidFill>
                  <a:schemeClr val="tx1">
                    <a:lumMod val="95000"/>
                  </a:schemeClr>
                </a:solidFill>
                <a:effectLst/>
                <a:latin typeface="Arial" panose="020B0604020202020204" pitchFamily="34" charset="0"/>
                <a:cs typeface="Arial" panose="020B0604020202020204" pitchFamily="34" charset="0"/>
              </a:rPr>
              <a:t> June 2014.</a:t>
            </a:r>
          </a:p>
          <a:p>
            <a:pPr marL="285750" indent="-285750" algn="ctr">
              <a:buFont typeface="Wingdings" panose="05000000000000000000" pitchFamily="2" charset="2"/>
              <a:buChar char="q"/>
            </a:pPr>
            <a:endParaRPr lang="en-US" sz="1400" dirty="0">
              <a:solidFill>
                <a:schemeClr val="tx1">
                  <a:lumMod val="95000"/>
                </a:schemeClr>
              </a:solidFill>
              <a:latin typeface="Arial" panose="020B0604020202020204" pitchFamily="34" charset="0"/>
              <a:cs typeface="Arial" panose="020B0604020202020204" pitchFamily="34" charset="0"/>
            </a:endParaRPr>
          </a:p>
          <a:p>
            <a:pPr marL="285750" indent="-285750" algn="ctr">
              <a:buFont typeface="Wingdings" panose="05000000000000000000" pitchFamily="2" charset="2"/>
              <a:buChar char="q"/>
            </a:pPr>
            <a:r>
              <a:rPr lang="en-IN" sz="1400" b="0" i="0" dirty="0">
                <a:solidFill>
                  <a:schemeClr val="tx1">
                    <a:lumMod val="95000"/>
                  </a:schemeClr>
                </a:solidFill>
                <a:effectLst/>
                <a:latin typeface="Arial" panose="020B0604020202020204" pitchFamily="34" charset="0"/>
                <a:cs typeface="Arial" panose="020B0604020202020204" pitchFamily="34" charset="0"/>
              </a:rPr>
              <a:t>K. Chandrashekar Rao well known as KCR is the Chief Minister of Telangana,</a:t>
            </a:r>
          </a:p>
          <a:p>
            <a:pPr algn="ctr"/>
            <a:endParaRPr lang="en-IN" sz="1400" dirty="0">
              <a:solidFill>
                <a:schemeClr val="tx1">
                  <a:lumMod val="95000"/>
                </a:schemeClr>
              </a:solidFill>
              <a:latin typeface="Arial" panose="020B0604020202020204" pitchFamily="34" charset="0"/>
              <a:cs typeface="Arial" panose="020B0604020202020204" pitchFamily="34" charset="0"/>
            </a:endParaRPr>
          </a:p>
          <a:p>
            <a:pPr marL="285750" indent="-285750" algn="ctr">
              <a:buFont typeface="Wingdings" panose="05000000000000000000" pitchFamily="2" charset="2"/>
              <a:buChar char="q"/>
            </a:pPr>
            <a:r>
              <a:rPr lang="en-IN" sz="1400" b="0" i="0" dirty="0">
                <a:solidFill>
                  <a:schemeClr val="tx1">
                    <a:lumMod val="95000"/>
                  </a:schemeClr>
                </a:solidFill>
                <a:effectLst/>
                <a:latin typeface="Arial" panose="020B0604020202020204" pitchFamily="34" charset="0"/>
                <a:cs typeface="Arial" panose="020B0604020202020204" pitchFamily="34" charset="0"/>
              </a:rPr>
              <a:t>The state had 10 districts when it was formed in 2014 and after further categorization now we have 33 districts.</a:t>
            </a:r>
          </a:p>
          <a:p>
            <a:pPr algn="ctr"/>
            <a:endParaRPr lang="en-IN" sz="1400" dirty="0">
              <a:solidFill>
                <a:schemeClr val="tx1">
                  <a:lumMod val="95000"/>
                </a:schemeClr>
              </a:solidFill>
              <a:latin typeface="Arial" panose="020B0604020202020204" pitchFamily="34" charset="0"/>
              <a:cs typeface="Arial" panose="020B0604020202020204" pitchFamily="34" charset="0"/>
            </a:endParaRPr>
          </a:p>
          <a:p>
            <a:pPr marL="285750" indent="-285750" algn="ctr">
              <a:buFont typeface="Wingdings" panose="05000000000000000000" pitchFamily="2" charset="2"/>
              <a:buChar char="q"/>
            </a:pPr>
            <a:r>
              <a:rPr lang="en-US" sz="1400" b="0" i="0" dirty="0">
                <a:solidFill>
                  <a:schemeClr val="tx1">
                    <a:lumMod val="95000"/>
                  </a:schemeClr>
                </a:solidFill>
                <a:effectLst/>
                <a:latin typeface="Arial" panose="020B0604020202020204" pitchFamily="34" charset="0"/>
                <a:cs typeface="Arial" panose="020B0604020202020204" pitchFamily="34" charset="0"/>
              </a:rPr>
              <a:t>At Rs 3,08,732 in 2022-23, Telangana leads the list of Indian states with the highest per capita income.</a:t>
            </a:r>
          </a:p>
          <a:p>
            <a:pPr marL="285750" indent="-285750" algn="ctr">
              <a:buFont typeface="Wingdings" panose="05000000000000000000" pitchFamily="2" charset="2"/>
              <a:buChar char="q"/>
            </a:pPr>
            <a:endParaRPr lang="en-IN" sz="1400" b="0" i="0" dirty="0">
              <a:solidFill>
                <a:schemeClr val="tx1">
                  <a:lumMod val="95000"/>
                </a:schemeClr>
              </a:solidFill>
              <a:effectLst/>
              <a:latin typeface="Arial" panose="020B0604020202020204" pitchFamily="34" charset="0"/>
              <a:cs typeface="Arial" panose="020B0604020202020204" pitchFamily="34" charset="0"/>
            </a:endParaRPr>
          </a:p>
          <a:p>
            <a:pPr marL="285750" indent="-285750" algn="ctr">
              <a:buFont typeface="Wingdings" panose="05000000000000000000" pitchFamily="2" charset="2"/>
              <a:buChar char="q"/>
            </a:pPr>
            <a:r>
              <a:rPr lang="en-IN" sz="1400" dirty="0">
                <a:solidFill>
                  <a:schemeClr val="tx1">
                    <a:lumMod val="95000"/>
                  </a:schemeClr>
                </a:solidFill>
                <a:latin typeface="Arial" panose="020B0604020202020204" pitchFamily="34" charset="0"/>
                <a:cs typeface="Arial" panose="020B0604020202020204" pitchFamily="34" charset="0"/>
              </a:rPr>
              <a:t>The state’s start-up-friendly ecosystem has produced 4,500+ startups. </a:t>
            </a:r>
          </a:p>
        </p:txBody>
      </p:sp>
      <p:sp>
        <p:nvSpPr>
          <p:cNvPr id="6" name="TextBox 5">
            <a:extLst>
              <a:ext uri="{FF2B5EF4-FFF2-40B4-BE49-F238E27FC236}">
                <a16:creationId xmlns:a16="http://schemas.microsoft.com/office/drawing/2014/main" id="{59205E87-171F-AFA8-E196-1FFA65208327}"/>
              </a:ext>
            </a:extLst>
          </p:cNvPr>
          <p:cNvSpPr txBox="1"/>
          <p:nvPr/>
        </p:nvSpPr>
        <p:spPr>
          <a:xfrm>
            <a:off x="0" y="1212050"/>
            <a:ext cx="12192000" cy="461665"/>
          </a:xfrm>
          <a:prstGeom prst="rect">
            <a:avLst/>
          </a:prstGeom>
          <a:noFill/>
        </p:spPr>
        <p:txBody>
          <a:bodyPr wrap="square" rtlCol="0">
            <a:spAutoFit/>
          </a:bodyPr>
          <a:lstStyle/>
          <a:p>
            <a:pPr algn="ctr"/>
            <a:r>
              <a:rPr lang="en-IN" sz="2400" b="1" i="0" u="none" strike="noStrike" baseline="0" dirty="0">
                <a:solidFill>
                  <a:schemeClr val="tx1">
                    <a:lumMod val="95000"/>
                  </a:schemeClr>
                </a:solidFill>
                <a:latin typeface="Arial Black" panose="020B0A04020102020204" pitchFamily="34" charset="0"/>
              </a:rPr>
              <a:t>TELANGANA</a:t>
            </a:r>
            <a:endParaRPr lang="en-IN" sz="2400" b="1" dirty="0">
              <a:solidFill>
                <a:schemeClr val="tx1">
                  <a:lumMod val="95000"/>
                </a:schemeClr>
              </a:solidFill>
              <a:latin typeface="Arial Black" panose="020B0A04020102020204" pitchFamily="34" charset="0"/>
            </a:endParaRPr>
          </a:p>
        </p:txBody>
      </p:sp>
      <p:pic>
        <p:nvPicPr>
          <p:cNvPr id="3" name="Picture 2">
            <a:extLst>
              <a:ext uri="{FF2B5EF4-FFF2-40B4-BE49-F238E27FC236}">
                <a16:creationId xmlns:a16="http://schemas.microsoft.com/office/drawing/2014/main" id="{8E80693D-0B31-6A46-CBFF-232FD621C0A7}"/>
              </a:ext>
            </a:extLst>
          </p:cNvPr>
          <p:cNvPicPr>
            <a:picLocks noChangeAspect="1"/>
          </p:cNvPicPr>
          <p:nvPr/>
        </p:nvPicPr>
        <p:blipFill>
          <a:blip r:embed="rId3"/>
          <a:stretch>
            <a:fillRect/>
          </a:stretch>
        </p:blipFill>
        <p:spPr>
          <a:xfrm>
            <a:off x="5651153" y="195181"/>
            <a:ext cx="1015198" cy="916989"/>
          </a:xfrm>
          <a:prstGeom prst="rect">
            <a:avLst/>
          </a:prstGeom>
        </p:spPr>
      </p:pic>
      <p:pic>
        <p:nvPicPr>
          <p:cNvPr id="9" name="Picture 8">
            <a:extLst>
              <a:ext uri="{FF2B5EF4-FFF2-40B4-BE49-F238E27FC236}">
                <a16:creationId xmlns:a16="http://schemas.microsoft.com/office/drawing/2014/main" id="{F97BE2B8-4949-E492-9A27-0B5F0E78177D}"/>
              </a:ext>
            </a:extLst>
          </p:cNvPr>
          <p:cNvPicPr>
            <a:picLocks noChangeAspect="1"/>
          </p:cNvPicPr>
          <p:nvPr/>
        </p:nvPicPr>
        <p:blipFill>
          <a:blip r:embed="rId4"/>
          <a:stretch>
            <a:fillRect/>
          </a:stretch>
        </p:blipFill>
        <p:spPr>
          <a:xfrm>
            <a:off x="4707548" y="1594301"/>
            <a:ext cx="2902408" cy="2982364"/>
          </a:xfrm>
          <a:prstGeom prst="rect">
            <a:avLst/>
          </a:prstGeom>
        </p:spPr>
      </p:pic>
    </p:spTree>
    <p:extLst>
      <p:ext uri="{BB962C8B-B14F-4D97-AF65-F5344CB8AC3E}">
        <p14:creationId xmlns:p14="http://schemas.microsoft.com/office/powerpoint/2010/main" val="3750707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0CBF8-289F-6033-385E-C465E908157D}"/>
              </a:ext>
            </a:extLst>
          </p:cNvPr>
          <p:cNvSpPr txBox="1"/>
          <p:nvPr/>
        </p:nvSpPr>
        <p:spPr>
          <a:xfrm>
            <a:off x="0" y="1688618"/>
            <a:ext cx="12192000" cy="584775"/>
          </a:xfrm>
          <a:prstGeom prst="rect">
            <a:avLst/>
          </a:prstGeom>
          <a:noFill/>
        </p:spPr>
        <p:txBody>
          <a:bodyPr wrap="square" rtlCol="0">
            <a:spAutoFit/>
          </a:bodyPr>
          <a:lstStyle/>
          <a:p>
            <a:pPr algn="ctr"/>
            <a:r>
              <a:rPr lang="en-US" sz="1600" b="0" i="0" u="none" strike="noStrike" baseline="0" dirty="0">
                <a:solidFill>
                  <a:schemeClr val="tx1">
                    <a:lumMod val="95000"/>
                  </a:schemeClr>
                </a:solidFill>
                <a:latin typeface="Arial Black" panose="020B0A04020102020204" pitchFamily="34" charset="0"/>
              </a:rPr>
              <a:t>What significant policies or initiatives were put into effect to enhance economic growth, investments, </a:t>
            </a:r>
          </a:p>
          <a:p>
            <a:pPr algn="ctr"/>
            <a:r>
              <a:rPr lang="en-US" sz="1600" b="0" i="0" u="none" strike="noStrike" baseline="0" dirty="0">
                <a:solidFill>
                  <a:schemeClr val="tx1">
                    <a:lumMod val="95000"/>
                  </a:schemeClr>
                </a:solidFill>
                <a:latin typeface="Arial Black" panose="020B0A04020102020204" pitchFamily="34" charset="0"/>
              </a:rPr>
              <a:t>and employment in Telangana by the current government? </a:t>
            </a:r>
          </a:p>
        </p:txBody>
      </p:sp>
      <p:pic>
        <p:nvPicPr>
          <p:cNvPr id="7" name="Picture 6">
            <a:extLst>
              <a:ext uri="{FF2B5EF4-FFF2-40B4-BE49-F238E27FC236}">
                <a16:creationId xmlns:a16="http://schemas.microsoft.com/office/drawing/2014/main" id="{F1F1B396-9DDB-F23C-F0EE-1EE5A977F464}"/>
              </a:ext>
            </a:extLst>
          </p:cNvPr>
          <p:cNvPicPr>
            <a:picLocks noChangeAspect="1"/>
          </p:cNvPicPr>
          <p:nvPr/>
        </p:nvPicPr>
        <p:blipFill>
          <a:blip r:embed="rId2"/>
          <a:stretch>
            <a:fillRect/>
          </a:stretch>
        </p:blipFill>
        <p:spPr>
          <a:xfrm>
            <a:off x="479010" y="2925963"/>
            <a:ext cx="1531753" cy="1615580"/>
          </a:xfrm>
          <a:prstGeom prst="rect">
            <a:avLst/>
          </a:prstGeom>
        </p:spPr>
      </p:pic>
      <p:sp>
        <p:nvSpPr>
          <p:cNvPr id="8" name="TextBox 7">
            <a:hlinkClick r:id="rId3"/>
            <a:extLst>
              <a:ext uri="{FF2B5EF4-FFF2-40B4-BE49-F238E27FC236}">
                <a16:creationId xmlns:a16="http://schemas.microsoft.com/office/drawing/2014/main" id="{848FE340-AC3D-4032-73EB-DA7E743C012B}"/>
              </a:ext>
            </a:extLst>
          </p:cNvPr>
          <p:cNvSpPr txBox="1"/>
          <p:nvPr/>
        </p:nvSpPr>
        <p:spPr>
          <a:xfrm>
            <a:off x="551477" y="4860810"/>
            <a:ext cx="1531754"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T-HUB</a:t>
            </a:r>
          </a:p>
        </p:txBody>
      </p:sp>
      <p:pic>
        <p:nvPicPr>
          <p:cNvPr id="10" name="Picture 9">
            <a:extLst>
              <a:ext uri="{FF2B5EF4-FFF2-40B4-BE49-F238E27FC236}">
                <a16:creationId xmlns:a16="http://schemas.microsoft.com/office/drawing/2014/main" id="{006BE55C-AEB4-51E1-5E1B-07939F57021B}"/>
              </a:ext>
            </a:extLst>
          </p:cNvPr>
          <p:cNvPicPr>
            <a:picLocks noChangeAspect="1"/>
          </p:cNvPicPr>
          <p:nvPr/>
        </p:nvPicPr>
        <p:blipFill>
          <a:blip r:embed="rId4"/>
          <a:stretch>
            <a:fillRect/>
          </a:stretch>
        </p:blipFill>
        <p:spPr>
          <a:xfrm>
            <a:off x="2343240" y="2907471"/>
            <a:ext cx="1596016" cy="1615580"/>
          </a:xfrm>
          <a:prstGeom prst="rect">
            <a:avLst/>
          </a:prstGeom>
        </p:spPr>
      </p:pic>
      <p:sp>
        <p:nvSpPr>
          <p:cNvPr id="11" name="TextBox 10">
            <a:hlinkClick r:id="rId5"/>
            <a:extLst>
              <a:ext uri="{FF2B5EF4-FFF2-40B4-BE49-F238E27FC236}">
                <a16:creationId xmlns:a16="http://schemas.microsoft.com/office/drawing/2014/main" id="{6E71C5F5-4289-BB6A-39D3-4CDEFCBB02D8}"/>
              </a:ext>
            </a:extLst>
          </p:cNvPr>
          <p:cNvSpPr txBox="1"/>
          <p:nvPr/>
        </p:nvSpPr>
        <p:spPr>
          <a:xfrm>
            <a:off x="2343240" y="4858352"/>
            <a:ext cx="1531754"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TSIC</a:t>
            </a:r>
          </a:p>
        </p:txBody>
      </p:sp>
      <p:pic>
        <p:nvPicPr>
          <p:cNvPr id="13" name="Picture 12">
            <a:extLst>
              <a:ext uri="{FF2B5EF4-FFF2-40B4-BE49-F238E27FC236}">
                <a16:creationId xmlns:a16="http://schemas.microsoft.com/office/drawing/2014/main" id="{F2E204F1-0878-5997-009B-DC92CCFC64C0}"/>
              </a:ext>
            </a:extLst>
          </p:cNvPr>
          <p:cNvPicPr>
            <a:picLocks noChangeAspect="1"/>
          </p:cNvPicPr>
          <p:nvPr/>
        </p:nvPicPr>
        <p:blipFill>
          <a:blip r:embed="rId6"/>
          <a:stretch>
            <a:fillRect/>
          </a:stretch>
        </p:blipFill>
        <p:spPr>
          <a:xfrm>
            <a:off x="4305867" y="2907471"/>
            <a:ext cx="1874443" cy="1609358"/>
          </a:xfrm>
          <a:prstGeom prst="rect">
            <a:avLst/>
          </a:prstGeom>
        </p:spPr>
      </p:pic>
      <p:sp>
        <p:nvSpPr>
          <p:cNvPr id="14" name="TextBox 13">
            <a:hlinkClick r:id="rId7"/>
            <a:extLst>
              <a:ext uri="{FF2B5EF4-FFF2-40B4-BE49-F238E27FC236}">
                <a16:creationId xmlns:a16="http://schemas.microsoft.com/office/drawing/2014/main" id="{09A6D493-7B91-2E2E-0A9B-204456D7E391}"/>
              </a:ext>
            </a:extLst>
          </p:cNvPr>
          <p:cNvSpPr txBox="1"/>
          <p:nvPr/>
        </p:nvSpPr>
        <p:spPr>
          <a:xfrm>
            <a:off x="4221557" y="4858352"/>
            <a:ext cx="1874443"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WE-HUB</a:t>
            </a:r>
          </a:p>
        </p:txBody>
      </p:sp>
      <p:pic>
        <p:nvPicPr>
          <p:cNvPr id="16" name="Picture 15">
            <a:extLst>
              <a:ext uri="{FF2B5EF4-FFF2-40B4-BE49-F238E27FC236}">
                <a16:creationId xmlns:a16="http://schemas.microsoft.com/office/drawing/2014/main" id="{AB1EA0BC-0E95-8314-E5F0-8BA646B2542A}"/>
              </a:ext>
            </a:extLst>
          </p:cNvPr>
          <p:cNvPicPr>
            <a:picLocks noChangeAspect="1"/>
          </p:cNvPicPr>
          <p:nvPr/>
        </p:nvPicPr>
        <p:blipFill>
          <a:blip r:embed="rId8"/>
          <a:stretch>
            <a:fillRect/>
          </a:stretch>
        </p:blipFill>
        <p:spPr>
          <a:xfrm>
            <a:off x="6430623" y="2908870"/>
            <a:ext cx="1531753" cy="1607959"/>
          </a:xfrm>
          <a:prstGeom prst="rect">
            <a:avLst/>
          </a:prstGeom>
        </p:spPr>
      </p:pic>
      <p:sp>
        <p:nvSpPr>
          <p:cNvPr id="17" name="TextBox 16">
            <a:hlinkClick r:id="rId9"/>
            <a:extLst>
              <a:ext uri="{FF2B5EF4-FFF2-40B4-BE49-F238E27FC236}">
                <a16:creationId xmlns:a16="http://schemas.microsoft.com/office/drawing/2014/main" id="{DB8CA891-1F00-B3FF-084F-7FDC882B0070}"/>
              </a:ext>
            </a:extLst>
          </p:cNvPr>
          <p:cNvSpPr txBox="1"/>
          <p:nvPr/>
        </p:nvSpPr>
        <p:spPr>
          <a:xfrm>
            <a:off x="6180310" y="4860810"/>
            <a:ext cx="1889150"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T-WORKS</a:t>
            </a:r>
          </a:p>
        </p:txBody>
      </p:sp>
      <p:pic>
        <p:nvPicPr>
          <p:cNvPr id="19" name="Picture 18">
            <a:extLst>
              <a:ext uri="{FF2B5EF4-FFF2-40B4-BE49-F238E27FC236}">
                <a16:creationId xmlns:a16="http://schemas.microsoft.com/office/drawing/2014/main" id="{0C77B2C6-4B06-6D07-3EF9-E7ABE4DBCDF9}"/>
              </a:ext>
            </a:extLst>
          </p:cNvPr>
          <p:cNvPicPr>
            <a:picLocks noChangeAspect="1"/>
          </p:cNvPicPr>
          <p:nvPr/>
        </p:nvPicPr>
        <p:blipFill>
          <a:blip r:embed="rId10"/>
          <a:stretch>
            <a:fillRect/>
          </a:stretch>
        </p:blipFill>
        <p:spPr>
          <a:xfrm>
            <a:off x="8212689" y="2922852"/>
            <a:ext cx="1531754" cy="1578595"/>
          </a:xfrm>
          <a:prstGeom prst="rect">
            <a:avLst/>
          </a:prstGeom>
        </p:spPr>
      </p:pic>
      <p:pic>
        <p:nvPicPr>
          <p:cNvPr id="21" name="Picture 20">
            <a:extLst>
              <a:ext uri="{FF2B5EF4-FFF2-40B4-BE49-F238E27FC236}">
                <a16:creationId xmlns:a16="http://schemas.microsoft.com/office/drawing/2014/main" id="{9581F5A0-D842-BAFE-500D-BB4102FE0A82}"/>
              </a:ext>
            </a:extLst>
          </p:cNvPr>
          <p:cNvPicPr>
            <a:picLocks noChangeAspect="1"/>
          </p:cNvPicPr>
          <p:nvPr/>
        </p:nvPicPr>
        <p:blipFill>
          <a:blip r:embed="rId11"/>
          <a:stretch>
            <a:fillRect/>
          </a:stretch>
        </p:blipFill>
        <p:spPr>
          <a:xfrm>
            <a:off x="9994756" y="2933584"/>
            <a:ext cx="1585097" cy="1607959"/>
          </a:xfrm>
          <a:prstGeom prst="rect">
            <a:avLst/>
          </a:prstGeom>
        </p:spPr>
      </p:pic>
      <p:sp>
        <p:nvSpPr>
          <p:cNvPr id="22" name="TextBox 21">
            <a:hlinkClick r:id="rId12"/>
            <a:extLst>
              <a:ext uri="{FF2B5EF4-FFF2-40B4-BE49-F238E27FC236}">
                <a16:creationId xmlns:a16="http://schemas.microsoft.com/office/drawing/2014/main" id="{63B7C1AD-26E6-15B5-0BA9-19581E4F377A}"/>
              </a:ext>
            </a:extLst>
          </p:cNvPr>
          <p:cNvSpPr txBox="1"/>
          <p:nvPr/>
        </p:nvSpPr>
        <p:spPr>
          <a:xfrm>
            <a:off x="8131071" y="4858352"/>
            <a:ext cx="1694990"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RICH</a:t>
            </a:r>
          </a:p>
        </p:txBody>
      </p:sp>
      <p:sp>
        <p:nvSpPr>
          <p:cNvPr id="23" name="TextBox 22">
            <a:hlinkClick r:id="rId13"/>
            <a:extLst>
              <a:ext uri="{FF2B5EF4-FFF2-40B4-BE49-F238E27FC236}">
                <a16:creationId xmlns:a16="http://schemas.microsoft.com/office/drawing/2014/main" id="{B32D572A-E946-C4FF-305C-C2B22F836EB7}"/>
              </a:ext>
            </a:extLst>
          </p:cNvPr>
          <p:cNvSpPr txBox="1"/>
          <p:nvPr/>
        </p:nvSpPr>
        <p:spPr>
          <a:xfrm>
            <a:off x="9887672" y="4861754"/>
            <a:ext cx="1694990"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TASK</a:t>
            </a:r>
          </a:p>
        </p:txBody>
      </p:sp>
    </p:spTree>
    <p:extLst>
      <p:ext uri="{BB962C8B-B14F-4D97-AF65-F5344CB8AC3E}">
        <p14:creationId xmlns:p14="http://schemas.microsoft.com/office/powerpoint/2010/main" val="1871333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1206149"/>
            <a:ext cx="12192000" cy="400110"/>
          </a:xfrm>
          <a:prstGeom prst="rect">
            <a:avLst/>
          </a:prstGeom>
          <a:noFill/>
        </p:spPr>
        <p:txBody>
          <a:bodyPr wrap="square" rtlCol="0">
            <a:spAutoFit/>
          </a:bodyPr>
          <a:lstStyle/>
          <a:p>
            <a:pPr algn="ctr"/>
            <a:r>
              <a:rPr lang="en-IN" sz="2000" dirty="0">
                <a:solidFill>
                  <a:schemeClr val="tx1">
                    <a:lumMod val="95000"/>
                  </a:schemeClr>
                </a:solidFill>
                <a:latin typeface="Arial" panose="020B0604020202020204" pitchFamily="34" charset="0"/>
                <a:cs typeface="Arial" panose="020B0604020202020204" pitchFamily="34" charset="0"/>
              </a:rPr>
              <a:t>PROMOTING E-STAMPS</a:t>
            </a:r>
          </a:p>
        </p:txBody>
      </p:sp>
      <p:pic>
        <p:nvPicPr>
          <p:cNvPr id="7" name="Picture 6">
            <a:extLst>
              <a:ext uri="{FF2B5EF4-FFF2-40B4-BE49-F238E27FC236}">
                <a16:creationId xmlns:a16="http://schemas.microsoft.com/office/drawing/2014/main" id="{6BF9FC5F-C3A1-4ADB-0C3F-E16E1789A59A}"/>
              </a:ext>
            </a:extLst>
          </p:cNvPr>
          <p:cNvPicPr>
            <a:picLocks noChangeAspect="1"/>
          </p:cNvPicPr>
          <p:nvPr/>
        </p:nvPicPr>
        <p:blipFill>
          <a:blip r:embed="rId2"/>
          <a:stretch>
            <a:fillRect/>
          </a:stretch>
        </p:blipFill>
        <p:spPr>
          <a:xfrm>
            <a:off x="656242" y="1741389"/>
            <a:ext cx="1799625" cy="2009698"/>
          </a:xfrm>
          <a:prstGeom prst="rect">
            <a:avLst/>
          </a:prstGeom>
        </p:spPr>
      </p:pic>
      <p:pic>
        <p:nvPicPr>
          <p:cNvPr id="9" name="Picture 8">
            <a:extLst>
              <a:ext uri="{FF2B5EF4-FFF2-40B4-BE49-F238E27FC236}">
                <a16:creationId xmlns:a16="http://schemas.microsoft.com/office/drawing/2014/main" id="{E81B5FBE-A35B-B755-E254-14996549DA65}"/>
              </a:ext>
            </a:extLst>
          </p:cNvPr>
          <p:cNvPicPr>
            <a:picLocks noChangeAspect="1"/>
          </p:cNvPicPr>
          <p:nvPr/>
        </p:nvPicPr>
        <p:blipFill>
          <a:blip r:embed="rId3"/>
          <a:stretch>
            <a:fillRect/>
          </a:stretch>
        </p:blipFill>
        <p:spPr>
          <a:xfrm>
            <a:off x="2622768" y="2194001"/>
            <a:ext cx="4244708" cy="990686"/>
          </a:xfrm>
          <a:prstGeom prst="rect">
            <a:avLst/>
          </a:prstGeom>
        </p:spPr>
      </p:pic>
      <p:pic>
        <p:nvPicPr>
          <p:cNvPr id="11" name="Picture 10">
            <a:extLst>
              <a:ext uri="{FF2B5EF4-FFF2-40B4-BE49-F238E27FC236}">
                <a16:creationId xmlns:a16="http://schemas.microsoft.com/office/drawing/2014/main" id="{730DAE4E-B9DC-201E-6261-429BCCBEF8D9}"/>
              </a:ext>
            </a:extLst>
          </p:cNvPr>
          <p:cNvPicPr>
            <a:picLocks noChangeAspect="1"/>
          </p:cNvPicPr>
          <p:nvPr/>
        </p:nvPicPr>
        <p:blipFill>
          <a:blip r:embed="rId4"/>
          <a:stretch>
            <a:fillRect/>
          </a:stretch>
        </p:blipFill>
        <p:spPr>
          <a:xfrm>
            <a:off x="7322221" y="2085915"/>
            <a:ext cx="1799625" cy="1206857"/>
          </a:xfrm>
          <a:prstGeom prst="rect">
            <a:avLst/>
          </a:prstGeom>
        </p:spPr>
      </p:pic>
      <p:pic>
        <p:nvPicPr>
          <p:cNvPr id="13" name="Picture 12">
            <a:extLst>
              <a:ext uri="{FF2B5EF4-FFF2-40B4-BE49-F238E27FC236}">
                <a16:creationId xmlns:a16="http://schemas.microsoft.com/office/drawing/2014/main" id="{6A3BEF6D-B8CD-EDD0-5503-F8C583CCB0A3}"/>
              </a:ext>
            </a:extLst>
          </p:cNvPr>
          <p:cNvPicPr>
            <a:picLocks noChangeAspect="1"/>
          </p:cNvPicPr>
          <p:nvPr/>
        </p:nvPicPr>
        <p:blipFill>
          <a:blip r:embed="rId5"/>
          <a:stretch>
            <a:fillRect/>
          </a:stretch>
        </p:blipFill>
        <p:spPr>
          <a:xfrm>
            <a:off x="9389938" y="1693073"/>
            <a:ext cx="2194989" cy="2000599"/>
          </a:xfrm>
          <a:prstGeom prst="rect">
            <a:avLst/>
          </a:prstGeom>
        </p:spPr>
      </p:pic>
      <p:sp>
        <p:nvSpPr>
          <p:cNvPr id="2" name="TextBox 1">
            <a:extLst>
              <a:ext uri="{FF2B5EF4-FFF2-40B4-BE49-F238E27FC236}">
                <a16:creationId xmlns:a16="http://schemas.microsoft.com/office/drawing/2014/main" id="{05A61532-1F62-A416-B307-2301CF9F42E5}"/>
              </a:ext>
            </a:extLst>
          </p:cNvPr>
          <p:cNvSpPr txBox="1"/>
          <p:nvPr/>
        </p:nvSpPr>
        <p:spPr>
          <a:xfrm>
            <a:off x="0" y="461475"/>
            <a:ext cx="12192000" cy="461665"/>
          </a:xfrm>
          <a:prstGeom prst="rect">
            <a:avLst/>
          </a:prstGeom>
          <a:noFill/>
        </p:spPr>
        <p:txBody>
          <a:bodyPr wrap="square" rtlCol="0">
            <a:spAutoFit/>
          </a:bodyPr>
          <a:lstStyle/>
          <a:p>
            <a:pPr algn="ctr"/>
            <a:r>
              <a:rPr lang="en-IN" sz="2400" dirty="0">
                <a:solidFill>
                  <a:schemeClr val="tx1">
                    <a:lumMod val="95000"/>
                  </a:schemeClr>
                </a:solidFill>
                <a:latin typeface="Arial Black" panose="020B0A04020102020204" pitchFamily="34" charset="0"/>
              </a:rPr>
              <a:t>AREAS MISSED TO FOCUS</a:t>
            </a:r>
          </a:p>
        </p:txBody>
      </p:sp>
      <p:sp>
        <p:nvSpPr>
          <p:cNvPr id="3" name="TextBox 2">
            <a:extLst>
              <a:ext uri="{FF2B5EF4-FFF2-40B4-BE49-F238E27FC236}">
                <a16:creationId xmlns:a16="http://schemas.microsoft.com/office/drawing/2014/main" id="{4BDFCD45-8D56-DD31-6B9A-534C6CE5DDB0}"/>
              </a:ext>
            </a:extLst>
          </p:cNvPr>
          <p:cNvSpPr txBox="1"/>
          <p:nvPr/>
        </p:nvSpPr>
        <p:spPr>
          <a:xfrm>
            <a:off x="2111188" y="4553928"/>
            <a:ext cx="9103660"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latin typeface="Arial" panose="020B0604020202020204" pitchFamily="34" charset="0"/>
                <a:cs typeface="Arial" panose="020B0604020202020204" pitchFamily="34" charset="0"/>
              </a:rPr>
              <a:t>Reduction of manual process and documentation.</a:t>
            </a:r>
          </a:p>
          <a:p>
            <a:pPr algn="just"/>
            <a:endParaRPr lang="en-US" sz="1400" i="0" u="none" strike="noStrike" baseline="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400" dirty="0">
                <a:solidFill>
                  <a:schemeClr val="tx1">
                    <a:lumMod val="95000"/>
                  </a:schemeClr>
                </a:solidFill>
                <a:latin typeface="Arial" panose="020B0604020202020204" pitchFamily="34" charset="0"/>
                <a:cs typeface="Arial" panose="020B0604020202020204" pitchFamily="34" charset="0"/>
              </a:rPr>
              <a:t>No registration window time, it allows citizens to complete the process on their own phase.</a:t>
            </a:r>
          </a:p>
          <a:p>
            <a:pPr algn="just"/>
            <a:endParaRPr lang="en-US" sz="140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400" dirty="0">
                <a:latin typeface="Arial" panose="020B0604020202020204" pitchFamily="34" charset="0"/>
                <a:cs typeface="Arial" panose="020B0604020202020204" pitchFamily="34" charset="0"/>
              </a:rPr>
              <a:t>Defacing challans in e-STAMPS, prevents fake challans and reuse of challans.</a:t>
            </a:r>
          </a:p>
          <a:p>
            <a:pPr algn="just"/>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400" dirty="0">
                <a:latin typeface="Arial" panose="020B0604020202020204" pitchFamily="34" charset="0"/>
                <a:cs typeface="Arial" panose="020B0604020202020204" pitchFamily="34" charset="0"/>
              </a:rPr>
              <a:t>Payments can be made accurately and acceptability of multiple challans for a single document.</a:t>
            </a:r>
          </a:p>
          <a:p>
            <a:pPr algn="just"/>
            <a:endParaRPr lang="en-US" sz="1400" dirty="0">
              <a:solidFill>
                <a:schemeClr val="tx1">
                  <a:lumMod val="9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1400" dirty="0">
                <a:latin typeface="Arial" panose="020B0604020202020204" pitchFamily="34" charset="0"/>
                <a:cs typeface="Arial" panose="020B0604020202020204" pitchFamily="34" charset="0"/>
              </a:rPr>
              <a:t>Verification made easy for citizens and SRO.</a:t>
            </a:r>
            <a:endParaRPr lang="en-US" sz="1400" i="0" u="none" strike="noStrike" baseline="0" dirty="0">
              <a:solidFill>
                <a:schemeClr val="tx1">
                  <a:lumMod val="95000"/>
                </a:schemeClr>
              </a:solidFill>
              <a:latin typeface="Arial" panose="020B0604020202020204" pitchFamily="34" charset="0"/>
              <a:cs typeface="Arial" panose="020B0604020202020204" pitchFamily="34" charset="0"/>
            </a:endParaRPr>
          </a:p>
          <a:p>
            <a:pPr algn="just"/>
            <a:endParaRPr lang="en-US" sz="1400" i="0" u="none" strike="noStrike" baseline="0" dirty="0">
              <a:solidFill>
                <a:schemeClr val="tx1">
                  <a:lumMod val="9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FDD53E4-5008-4BC2-2C9B-557DB668C0EB}"/>
              </a:ext>
            </a:extLst>
          </p:cNvPr>
          <p:cNvSpPr txBox="1"/>
          <p:nvPr/>
        </p:nvSpPr>
        <p:spPr>
          <a:xfrm>
            <a:off x="3334871" y="4110158"/>
            <a:ext cx="5522257" cy="369332"/>
          </a:xfrm>
          <a:prstGeom prst="rect">
            <a:avLst/>
          </a:prstGeom>
          <a:noFill/>
        </p:spPr>
        <p:txBody>
          <a:bodyPr wrap="square" rtlCol="0">
            <a:spAutoFit/>
          </a:bodyPr>
          <a:lstStyle/>
          <a:p>
            <a:pPr algn="ctr"/>
            <a:r>
              <a:rPr lang="en-IN" i="0" u="none" strike="noStrike" baseline="0" dirty="0">
                <a:solidFill>
                  <a:schemeClr val="tx1">
                    <a:lumMod val="95000"/>
                  </a:schemeClr>
                </a:solidFill>
                <a:latin typeface="Arial" panose="020B0604020202020204" pitchFamily="34" charset="0"/>
                <a:cs typeface="Arial" panose="020B0604020202020204" pitchFamily="34" charset="0"/>
              </a:rPr>
              <a:t>Benefits of e-stamp registration</a:t>
            </a:r>
            <a:endParaRPr lang="en-IN"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9458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980614"/>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cs typeface="Arial" panose="020B0604020202020204" pitchFamily="34" charset="0"/>
              </a:rPr>
              <a:t>ELECTRIC VEHICLES</a:t>
            </a:r>
          </a:p>
        </p:txBody>
      </p:sp>
      <p:pic>
        <p:nvPicPr>
          <p:cNvPr id="6" name="Picture 5">
            <a:extLst>
              <a:ext uri="{FF2B5EF4-FFF2-40B4-BE49-F238E27FC236}">
                <a16:creationId xmlns:a16="http://schemas.microsoft.com/office/drawing/2014/main" id="{C74697E3-7095-7DDC-3AAA-BE0A674FCCF4}"/>
              </a:ext>
            </a:extLst>
          </p:cNvPr>
          <p:cNvPicPr>
            <a:picLocks noChangeAspect="1"/>
          </p:cNvPicPr>
          <p:nvPr/>
        </p:nvPicPr>
        <p:blipFill>
          <a:blip r:embed="rId2"/>
          <a:stretch>
            <a:fillRect/>
          </a:stretch>
        </p:blipFill>
        <p:spPr>
          <a:xfrm>
            <a:off x="5063921" y="1579872"/>
            <a:ext cx="6667595" cy="3413469"/>
          </a:xfrm>
          <a:prstGeom prst="rect">
            <a:avLst/>
          </a:prstGeom>
        </p:spPr>
      </p:pic>
      <p:pic>
        <p:nvPicPr>
          <p:cNvPr id="8" name="Picture 7">
            <a:extLst>
              <a:ext uri="{FF2B5EF4-FFF2-40B4-BE49-F238E27FC236}">
                <a16:creationId xmlns:a16="http://schemas.microsoft.com/office/drawing/2014/main" id="{E176E910-8157-7EC4-6D29-6D5B2B66F3A0}"/>
              </a:ext>
            </a:extLst>
          </p:cNvPr>
          <p:cNvPicPr>
            <a:picLocks noChangeAspect="1"/>
          </p:cNvPicPr>
          <p:nvPr/>
        </p:nvPicPr>
        <p:blipFill>
          <a:blip r:embed="rId3"/>
          <a:stretch>
            <a:fillRect/>
          </a:stretch>
        </p:blipFill>
        <p:spPr>
          <a:xfrm>
            <a:off x="164742" y="1792956"/>
            <a:ext cx="4816257" cy="2987299"/>
          </a:xfrm>
          <a:prstGeom prst="rect">
            <a:avLst/>
          </a:prstGeom>
        </p:spPr>
      </p:pic>
      <p:sp>
        <p:nvSpPr>
          <p:cNvPr id="9" name="TextBox 8">
            <a:extLst>
              <a:ext uri="{FF2B5EF4-FFF2-40B4-BE49-F238E27FC236}">
                <a16:creationId xmlns:a16="http://schemas.microsoft.com/office/drawing/2014/main" id="{960EC8C2-6EA9-98E5-E7A8-C226A35CADF2}"/>
              </a:ext>
            </a:extLst>
          </p:cNvPr>
          <p:cNvSpPr txBox="1"/>
          <p:nvPr/>
        </p:nvSpPr>
        <p:spPr>
          <a:xfrm>
            <a:off x="2574536" y="5723497"/>
            <a:ext cx="6589059"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i="0" u="none" strike="noStrike" baseline="0" dirty="0">
                <a:solidFill>
                  <a:schemeClr val="tx1">
                    <a:lumMod val="95000"/>
                  </a:schemeClr>
                </a:solidFill>
                <a:latin typeface="Arial" panose="020B0604020202020204" pitchFamily="34" charset="0"/>
              </a:rPr>
              <a:t>Investing more in eco-friendly EV industries will create more job opportunities</a:t>
            </a:r>
            <a:r>
              <a:rPr lang="en-US" sz="1400" dirty="0">
                <a:solidFill>
                  <a:schemeClr val="tx1">
                    <a:lumMod val="95000"/>
                  </a:schemeClr>
                </a:solidFill>
                <a:latin typeface="Arial" panose="020B0604020202020204" pitchFamily="34" charset="0"/>
              </a:rPr>
              <a:t>.</a:t>
            </a:r>
            <a:endParaRPr lang="en-US" sz="1400" i="0" u="none" strike="noStrike" baseline="0" dirty="0">
              <a:solidFill>
                <a:schemeClr val="tx1">
                  <a:lumMod val="95000"/>
                </a:schemeClr>
              </a:solidFill>
              <a:latin typeface="Arial" panose="020B0604020202020204" pitchFamily="34" charset="0"/>
            </a:endParaRPr>
          </a:p>
        </p:txBody>
      </p:sp>
      <p:sp>
        <p:nvSpPr>
          <p:cNvPr id="10" name="TextBox 9">
            <a:hlinkClick r:id="rId4"/>
            <a:extLst>
              <a:ext uri="{FF2B5EF4-FFF2-40B4-BE49-F238E27FC236}">
                <a16:creationId xmlns:a16="http://schemas.microsoft.com/office/drawing/2014/main" id="{7D9BA0A7-CED9-5253-46B5-5DF6B61ED632}"/>
              </a:ext>
            </a:extLst>
          </p:cNvPr>
          <p:cNvSpPr txBox="1"/>
          <p:nvPr/>
        </p:nvSpPr>
        <p:spPr>
          <a:xfrm>
            <a:off x="7631841" y="5124239"/>
            <a:ext cx="1531754" cy="307777"/>
          </a:xfrm>
          <a:prstGeom prst="rect">
            <a:avLst/>
          </a:prstGeom>
          <a:noFill/>
        </p:spPr>
        <p:txBody>
          <a:bodyPr wrap="square" rtlCol="0">
            <a:spAutoFit/>
          </a:bodyPr>
          <a:lstStyle/>
          <a:p>
            <a:pPr algn="ctr"/>
            <a:r>
              <a:rPr lang="en-US" sz="1400" b="0" i="0" u="none" strike="noStrike" baseline="0" dirty="0">
                <a:solidFill>
                  <a:srgbClr val="00B0F0"/>
                </a:solidFill>
                <a:latin typeface="Arial" panose="020B0604020202020204" pitchFamily="34" charset="0"/>
              </a:rPr>
              <a:t>EV</a:t>
            </a:r>
          </a:p>
        </p:txBody>
      </p:sp>
      <p:sp>
        <p:nvSpPr>
          <p:cNvPr id="2" name="TextBox 1">
            <a:extLst>
              <a:ext uri="{FF2B5EF4-FFF2-40B4-BE49-F238E27FC236}">
                <a16:creationId xmlns:a16="http://schemas.microsoft.com/office/drawing/2014/main" id="{1C94AC15-D886-B890-02D0-86FC3EC66218}"/>
              </a:ext>
            </a:extLst>
          </p:cNvPr>
          <p:cNvSpPr txBox="1"/>
          <p:nvPr/>
        </p:nvSpPr>
        <p:spPr>
          <a:xfrm>
            <a:off x="80682" y="262350"/>
            <a:ext cx="12192000" cy="461665"/>
          </a:xfrm>
          <a:prstGeom prst="rect">
            <a:avLst/>
          </a:prstGeom>
          <a:noFill/>
        </p:spPr>
        <p:txBody>
          <a:bodyPr wrap="square" rtlCol="0">
            <a:spAutoFit/>
          </a:bodyPr>
          <a:lstStyle/>
          <a:p>
            <a:pPr algn="ctr"/>
            <a:r>
              <a:rPr lang="en-IN" sz="2400" dirty="0">
                <a:solidFill>
                  <a:schemeClr val="tx1">
                    <a:lumMod val="95000"/>
                  </a:schemeClr>
                </a:solidFill>
                <a:latin typeface="Arial Black" panose="020B0A04020102020204" pitchFamily="34" charset="0"/>
              </a:rPr>
              <a:t>AREAS MISSED TO FOCUS</a:t>
            </a:r>
          </a:p>
        </p:txBody>
      </p:sp>
    </p:spTree>
    <p:extLst>
      <p:ext uri="{BB962C8B-B14F-4D97-AF65-F5344CB8AC3E}">
        <p14:creationId xmlns:p14="http://schemas.microsoft.com/office/powerpoint/2010/main" val="3767265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1341270"/>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EMPLOYMENT RATIO</a:t>
            </a:r>
            <a:endParaRPr lang="en-IN" sz="2000" b="1" dirty="0">
              <a:solidFill>
                <a:schemeClr val="tx1">
                  <a:lumMod val="95000"/>
                </a:schemeClr>
              </a:solidFill>
            </a:endParaRPr>
          </a:p>
        </p:txBody>
      </p:sp>
      <p:pic>
        <p:nvPicPr>
          <p:cNvPr id="3" name="Picture 2">
            <a:extLst>
              <a:ext uri="{FF2B5EF4-FFF2-40B4-BE49-F238E27FC236}">
                <a16:creationId xmlns:a16="http://schemas.microsoft.com/office/drawing/2014/main" id="{EDCE7091-8DF6-1EA6-D895-85F422CCFF2E}"/>
              </a:ext>
            </a:extLst>
          </p:cNvPr>
          <p:cNvPicPr>
            <a:picLocks noChangeAspect="1"/>
          </p:cNvPicPr>
          <p:nvPr/>
        </p:nvPicPr>
        <p:blipFill>
          <a:blip r:embed="rId2"/>
          <a:stretch>
            <a:fillRect/>
          </a:stretch>
        </p:blipFill>
        <p:spPr>
          <a:xfrm>
            <a:off x="4379455" y="2142565"/>
            <a:ext cx="3433090" cy="1605629"/>
          </a:xfrm>
          <a:prstGeom prst="rect">
            <a:avLst/>
          </a:prstGeom>
        </p:spPr>
      </p:pic>
      <p:sp>
        <p:nvSpPr>
          <p:cNvPr id="6" name="TextBox 5">
            <a:extLst>
              <a:ext uri="{FF2B5EF4-FFF2-40B4-BE49-F238E27FC236}">
                <a16:creationId xmlns:a16="http://schemas.microsoft.com/office/drawing/2014/main" id="{629598CC-8971-2BF5-4108-4C85866B3198}"/>
              </a:ext>
            </a:extLst>
          </p:cNvPr>
          <p:cNvSpPr txBox="1"/>
          <p:nvPr/>
        </p:nvSpPr>
        <p:spPr>
          <a:xfrm>
            <a:off x="1658471" y="4126597"/>
            <a:ext cx="9305364"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i="0" u="none" strike="noStrike" baseline="0" dirty="0">
                <a:solidFill>
                  <a:schemeClr val="tx1">
                    <a:lumMod val="95000"/>
                  </a:schemeClr>
                </a:solidFill>
                <a:latin typeface="Arial" panose="020B0604020202020204" pitchFamily="34" charset="0"/>
              </a:rPr>
              <a:t>Even though with an increase in the investment compared to each FY, </a:t>
            </a:r>
            <a:r>
              <a:rPr lang="en-US" sz="1400" dirty="0">
                <a:solidFill>
                  <a:schemeClr val="tx1">
                    <a:lumMod val="95000"/>
                  </a:schemeClr>
                </a:solidFill>
                <a:latin typeface="Arial" panose="020B0604020202020204" pitchFamily="34" charset="0"/>
              </a:rPr>
              <a:t>t</a:t>
            </a:r>
            <a:r>
              <a:rPr lang="en-US" sz="1400" i="0" u="none" strike="noStrike" baseline="0" dirty="0">
                <a:solidFill>
                  <a:schemeClr val="tx1">
                    <a:lumMod val="95000"/>
                  </a:schemeClr>
                </a:solidFill>
                <a:latin typeface="Arial" panose="020B0604020202020204" pitchFamily="34" charset="0"/>
              </a:rPr>
              <a:t>he </a:t>
            </a:r>
            <a:r>
              <a:rPr lang="en-US" sz="1400" dirty="0">
                <a:solidFill>
                  <a:schemeClr val="tx1">
                    <a:lumMod val="95000"/>
                  </a:schemeClr>
                </a:solidFill>
                <a:latin typeface="Arial" panose="020B0604020202020204" pitchFamily="34" charset="0"/>
              </a:rPr>
              <a:t>employment rate is very low.</a:t>
            </a:r>
          </a:p>
          <a:p>
            <a:endParaRPr lang="en-US" sz="1400" dirty="0">
              <a:solidFill>
                <a:schemeClr val="tx1">
                  <a:lumMod val="95000"/>
                </a:schemeClr>
              </a:solidFill>
              <a:latin typeface="Arial" panose="020B0604020202020204" pitchFamily="34" charset="0"/>
            </a:endParaRPr>
          </a:p>
          <a:p>
            <a:pPr marL="285750" indent="-285750">
              <a:buFont typeface="Wingdings" panose="05000000000000000000" pitchFamily="2" charset="2"/>
              <a:buChar char="q"/>
            </a:pPr>
            <a:r>
              <a:rPr lang="en-US" sz="1400" dirty="0">
                <a:solidFill>
                  <a:schemeClr val="tx1">
                    <a:lumMod val="95000"/>
                  </a:schemeClr>
                </a:solidFill>
                <a:latin typeface="Arial" panose="020B0604020202020204" pitchFamily="34" charset="0"/>
              </a:rPr>
              <a:t>Investing more in automating the process will lead to more unemployment, to tackle this government can start learning hub initiatives to skill up the employees. </a:t>
            </a:r>
            <a:endParaRPr lang="en-US" sz="1400" i="0" u="none" strike="noStrike" baseline="0" dirty="0">
              <a:solidFill>
                <a:schemeClr val="tx1">
                  <a:lumMod val="9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DF7DB765-3372-882F-82E3-8BA02FB1381E}"/>
              </a:ext>
            </a:extLst>
          </p:cNvPr>
          <p:cNvSpPr txBox="1"/>
          <p:nvPr/>
        </p:nvSpPr>
        <p:spPr>
          <a:xfrm>
            <a:off x="89647" y="501202"/>
            <a:ext cx="12192000" cy="461665"/>
          </a:xfrm>
          <a:prstGeom prst="rect">
            <a:avLst/>
          </a:prstGeom>
          <a:noFill/>
        </p:spPr>
        <p:txBody>
          <a:bodyPr wrap="square" rtlCol="0">
            <a:spAutoFit/>
          </a:bodyPr>
          <a:lstStyle/>
          <a:p>
            <a:pPr algn="ctr"/>
            <a:r>
              <a:rPr lang="en-IN" sz="2400" dirty="0">
                <a:solidFill>
                  <a:schemeClr val="tx1">
                    <a:lumMod val="95000"/>
                  </a:schemeClr>
                </a:solidFill>
                <a:latin typeface="Arial Black" panose="020B0A04020102020204" pitchFamily="34" charset="0"/>
              </a:rPr>
              <a:t>AREAS MISSED TO FOCUS</a:t>
            </a:r>
          </a:p>
        </p:txBody>
      </p:sp>
    </p:spTree>
    <p:extLst>
      <p:ext uri="{BB962C8B-B14F-4D97-AF65-F5344CB8AC3E}">
        <p14:creationId xmlns:p14="http://schemas.microsoft.com/office/powerpoint/2010/main" val="2286744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1127972"/>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FLOOR SPACE INDEX</a:t>
            </a:r>
            <a:endParaRPr lang="en-IN" sz="2000" b="1" dirty="0">
              <a:solidFill>
                <a:schemeClr val="tx1">
                  <a:lumMod val="95000"/>
                </a:schemeClr>
              </a:solidFill>
            </a:endParaRPr>
          </a:p>
        </p:txBody>
      </p:sp>
      <p:pic>
        <p:nvPicPr>
          <p:cNvPr id="4" name="Picture 3">
            <a:extLst>
              <a:ext uri="{FF2B5EF4-FFF2-40B4-BE49-F238E27FC236}">
                <a16:creationId xmlns:a16="http://schemas.microsoft.com/office/drawing/2014/main" id="{813D61DC-FBD5-61B2-8B65-4D8F55AF7F16}"/>
              </a:ext>
            </a:extLst>
          </p:cNvPr>
          <p:cNvPicPr>
            <a:picLocks noChangeAspect="1"/>
          </p:cNvPicPr>
          <p:nvPr/>
        </p:nvPicPr>
        <p:blipFill>
          <a:blip r:embed="rId2"/>
          <a:stretch>
            <a:fillRect/>
          </a:stretch>
        </p:blipFill>
        <p:spPr>
          <a:xfrm>
            <a:off x="551266" y="1931891"/>
            <a:ext cx="5269768" cy="2504203"/>
          </a:xfrm>
          <a:prstGeom prst="rect">
            <a:avLst/>
          </a:prstGeom>
        </p:spPr>
      </p:pic>
      <p:pic>
        <p:nvPicPr>
          <p:cNvPr id="8" name="Picture 7">
            <a:extLst>
              <a:ext uri="{FF2B5EF4-FFF2-40B4-BE49-F238E27FC236}">
                <a16:creationId xmlns:a16="http://schemas.microsoft.com/office/drawing/2014/main" id="{5FE1143A-5A0F-5AB8-D05A-9D80843CE776}"/>
              </a:ext>
            </a:extLst>
          </p:cNvPr>
          <p:cNvPicPr>
            <a:picLocks noChangeAspect="1"/>
          </p:cNvPicPr>
          <p:nvPr/>
        </p:nvPicPr>
        <p:blipFill>
          <a:blip r:embed="rId3"/>
          <a:stretch>
            <a:fillRect/>
          </a:stretch>
        </p:blipFill>
        <p:spPr>
          <a:xfrm>
            <a:off x="6095999" y="1931890"/>
            <a:ext cx="5275197" cy="2504203"/>
          </a:xfrm>
          <a:prstGeom prst="rect">
            <a:avLst/>
          </a:prstGeom>
        </p:spPr>
      </p:pic>
      <p:sp>
        <p:nvSpPr>
          <p:cNvPr id="9" name="TextBox 8">
            <a:extLst>
              <a:ext uri="{FF2B5EF4-FFF2-40B4-BE49-F238E27FC236}">
                <a16:creationId xmlns:a16="http://schemas.microsoft.com/office/drawing/2014/main" id="{1706DBA9-4182-4AB7-792A-0BC914D73C65}"/>
              </a:ext>
            </a:extLst>
          </p:cNvPr>
          <p:cNvSpPr txBox="1"/>
          <p:nvPr/>
        </p:nvSpPr>
        <p:spPr>
          <a:xfrm>
            <a:off x="1272988" y="5222196"/>
            <a:ext cx="9646021"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b="0" i="0" dirty="0">
                <a:solidFill>
                  <a:schemeClr val="tx1">
                    <a:lumMod val="95000"/>
                  </a:schemeClr>
                </a:solidFill>
                <a:effectLst/>
                <a:latin typeface="Poppins" panose="00000500000000000000" pitchFamily="2" charset="0"/>
              </a:rPr>
              <a:t>A higher FSI means more construction is allowed on the land, which can increase the property’s value. </a:t>
            </a:r>
            <a:endParaRPr lang="en-US" sz="1400" i="0" u="none" strike="noStrike" baseline="0" dirty="0">
              <a:solidFill>
                <a:schemeClr val="tx1">
                  <a:lumMod val="9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4CD8B8AB-6CB6-6D74-189C-8DAA59DAC955}"/>
              </a:ext>
            </a:extLst>
          </p:cNvPr>
          <p:cNvSpPr txBox="1"/>
          <p:nvPr/>
        </p:nvSpPr>
        <p:spPr>
          <a:xfrm>
            <a:off x="0" y="464402"/>
            <a:ext cx="12192000" cy="461665"/>
          </a:xfrm>
          <a:prstGeom prst="rect">
            <a:avLst/>
          </a:prstGeom>
          <a:noFill/>
        </p:spPr>
        <p:txBody>
          <a:bodyPr wrap="square" rtlCol="0">
            <a:spAutoFit/>
          </a:bodyPr>
          <a:lstStyle/>
          <a:p>
            <a:pPr algn="ctr"/>
            <a:r>
              <a:rPr lang="en-IN" sz="2400" dirty="0">
                <a:solidFill>
                  <a:schemeClr val="tx1">
                    <a:lumMod val="95000"/>
                  </a:schemeClr>
                </a:solidFill>
                <a:latin typeface="Arial Black" panose="020B0A04020102020204" pitchFamily="34" charset="0"/>
              </a:rPr>
              <a:t>AREAS MISSED TO FOCUS</a:t>
            </a:r>
          </a:p>
        </p:txBody>
      </p:sp>
      <p:sp>
        <p:nvSpPr>
          <p:cNvPr id="11" name="TextBox 10">
            <a:extLst>
              <a:ext uri="{FF2B5EF4-FFF2-40B4-BE49-F238E27FC236}">
                <a16:creationId xmlns:a16="http://schemas.microsoft.com/office/drawing/2014/main" id="{6111F776-644C-CBB0-F8C6-A635A035CCAE}"/>
              </a:ext>
            </a:extLst>
          </p:cNvPr>
          <p:cNvSpPr txBox="1"/>
          <p:nvPr/>
        </p:nvSpPr>
        <p:spPr>
          <a:xfrm>
            <a:off x="1272988" y="5585342"/>
            <a:ext cx="9646021" cy="307777"/>
          </a:xfrm>
          <a:prstGeom prst="rect">
            <a:avLst/>
          </a:prstGeom>
          <a:noFill/>
        </p:spPr>
        <p:txBody>
          <a:bodyPr wrap="square" rtlCol="0">
            <a:spAutoFit/>
          </a:bodyPr>
          <a:lstStyle/>
          <a:p>
            <a:pPr algn="ctr"/>
            <a:r>
              <a:rPr lang="en-US" sz="1400" b="0" i="0" dirty="0">
                <a:solidFill>
                  <a:srgbClr val="00B0F0"/>
                </a:solidFill>
                <a:effectLst/>
                <a:latin typeface="Poppins" panose="00000500000000000000" pitchFamily="2" charset="0"/>
                <a:hlinkClick r:id="rId4">
                  <a:extLst>
                    <a:ext uri="{A12FA001-AC4F-418D-AE19-62706E023703}">
                      <ahyp:hlinkClr xmlns:ahyp="http://schemas.microsoft.com/office/drawing/2018/hyperlinkcolor" val="tx"/>
                    </a:ext>
                  </a:extLst>
                </a:hlinkClick>
              </a:rPr>
              <a:t>FLOOR SPACE INDEX</a:t>
            </a:r>
            <a:endParaRPr lang="en-US" sz="1400" i="0" u="none" strike="noStrike" baseline="0" dirty="0">
              <a:solidFill>
                <a:srgbClr val="00B0F0"/>
              </a:solidFill>
              <a:latin typeface="Arial" panose="020B0604020202020204" pitchFamily="34" charset="0"/>
            </a:endParaRPr>
          </a:p>
        </p:txBody>
      </p:sp>
      <p:sp>
        <p:nvSpPr>
          <p:cNvPr id="12" name="TextBox 11">
            <a:extLst>
              <a:ext uri="{FF2B5EF4-FFF2-40B4-BE49-F238E27FC236}">
                <a16:creationId xmlns:a16="http://schemas.microsoft.com/office/drawing/2014/main" id="{1BA20DA7-065B-8FF2-F7EC-18407AD5ABA5}"/>
              </a:ext>
            </a:extLst>
          </p:cNvPr>
          <p:cNvSpPr txBox="1"/>
          <p:nvPr/>
        </p:nvSpPr>
        <p:spPr>
          <a:xfrm>
            <a:off x="1272988" y="5576139"/>
            <a:ext cx="9646021" cy="307777"/>
          </a:xfrm>
          <a:prstGeom prst="rect">
            <a:avLst/>
          </a:prstGeom>
          <a:noFill/>
        </p:spPr>
        <p:txBody>
          <a:bodyPr wrap="square" rtlCol="0">
            <a:spAutoFit/>
          </a:bodyPr>
          <a:lstStyle/>
          <a:p>
            <a:pPr algn="ctr"/>
            <a:r>
              <a:rPr lang="en-US" sz="1400" b="0" i="0" dirty="0">
                <a:solidFill>
                  <a:srgbClr val="00B0F0"/>
                </a:solidFill>
                <a:effectLst/>
                <a:latin typeface="Poppins" panose="00000500000000000000" pitchFamily="2" charset="0"/>
                <a:hlinkClick r:id="rId4">
                  <a:extLst>
                    <a:ext uri="{A12FA001-AC4F-418D-AE19-62706E023703}">
                      <ahyp:hlinkClr xmlns:ahyp="http://schemas.microsoft.com/office/drawing/2018/hyperlinkcolor" val="tx"/>
                    </a:ext>
                  </a:extLst>
                </a:hlinkClick>
              </a:rPr>
              <a:t>FLOOR SPACE INDEX</a:t>
            </a:r>
            <a:endParaRPr lang="en-US" sz="1400" i="0" u="none" strike="noStrike" baseline="0" dirty="0">
              <a:solidFill>
                <a:srgbClr val="00B0F0"/>
              </a:solidFill>
              <a:latin typeface="Arial" panose="020B0604020202020204" pitchFamily="34" charset="0"/>
            </a:endParaRPr>
          </a:p>
        </p:txBody>
      </p:sp>
    </p:spTree>
    <p:extLst>
      <p:ext uri="{BB962C8B-B14F-4D97-AF65-F5344CB8AC3E}">
        <p14:creationId xmlns:p14="http://schemas.microsoft.com/office/powerpoint/2010/main" val="1061812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591788"/>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Hyderabad’s Floor Space Index</a:t>
            </a:r>
            <a:endParaRPr lang="en-IN" sz="2000" b="1" dirty="0">
              <a:solidFill>
                <a:schemeClr val="tx1">
                  <a:lumMod val="95000"/>
                </a:schemeClr>
              </a:solidFill>
            </a:endParaRPr>
          </a:p>
        </p:txBody>
      </p:sp>
      <p:pic>
        <p:nvPicPr>
          <p:cNvPr id="7" name="Picture 6">
            <a:extLst>
              <a:ext uri="{FF2B5EF4-FFF2-40B4-BE49-F238E27FC236}">
                <a16:creationId xmlns:a16="http://schemas.microsoft.com/office/drawing/2014/main" id="{878B3846-39A8-9B22-6CA4-F93B2C5A4FBC}"/>
              </a:ext>
            </a:extLst>
          </p:cNvPr>
          <p:cNvPicPr>
            <a:picLocks noChangeAspect="1"/>
          </p:cNvPicPr>
          <p:nvPr/>
        </p:nvPicPr>
        <p:blipFill>
          <a:blip r:embed="rId2"/>
          <a:stretch>
            <a:fillRect/>
          </a:stretch>
        </p:blipFill>
        <p:spPr>
          <a:xfrm>
            <a:off x="2552393" y="1390604"/>
            <a:ext cx="7087214" cy="3459780"/>
          </a:xfrm>
          <a:prstGeom prst="rect">
            <a:avLst/>
          </a:prstGeom>
        </p:spPr>
      </p:pic>
      <p:sp>
        <p:nvSpPr>
          <p:cNvPr id="9" name="TextBox 8">
            <a:extLst>
              <a:ext uri="{FF2B5EF4-FFF2-40B4-BE49-F238E27FC236}">
                <a16:creationId xmlns:a16="http://schemas.microsoft.com/office/drawing/2014/main" id="{B2FCC19A-2248-001C-546F-5BC0B8A81CFB}"/>
              </a:ext>
            </a:extLst>
          </p:cNvPr>
          <p:cNvSpPr txBox="1"/>
          <p:nvPr/>
        </p:nvSpPr>
        <p:spPr>
          <a:xfrm>
            <a:off x="2474260" y="5249090"/>
            <a:ext cx="7288306"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b="0" i="0" dirty="0">
                <a:solidFill>
                  <a:srgbClr val="E8EAED"/>
                </a:solidFill>
                <a:effectLst/>
                <a:latin typeface="Arial" panose="020B0604020202020204" pitchFamily="34" charset="0"/>
                <a:cs typeface="Arial" panose="020B0604020202020204" pitchFamily="34" charset="0"/>
              </a:rPr>
              <a:t>Hyderabad follows an unlimited FSI where developers can construct as per their choice. </a:t>
            </a:r>
          </a:p>
          <a:p>
            <a:pPr marL="285750" indent="-285750">
              <a:buFont typeface="Wingdings" panose="05000000000000000000" pitchFamily="2" charset="2"/>
              <a:buChar char="q"/>
            </a:pPr>
            <a:endParaRPr lang="en-US" sz="1400" dirty="0">
              <a:solidFill>
                <a:srgbClr val="E8EAED"/>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b="0" i="0" dirty="0">
                <a:solidFill>
                  <a:srgbClr val="E8EAED"/>
                </a:solidFill>
                <a:effectLst/>
                <a:latin typeface="Arial" panose="020B0604020202020204" pitchFamily="34" charset="0"/>
                <a:cs typeface="Arial" panose="020B0604020202020204" pitchFamily="34" charset="0"/>
              </a:rPr>
              <a:t>In India, Hyderabad is the only city with FSI anywhere between 9 and 13, with an average hovering from 6 to 7, whereas the national average ranges between 2 to 2.5.</a:t>
            </a:r>
            <a:endParaRPr lang="en-US" sz="1400" i="0" u="none" strike="noStrike" baseline="0" dirty="0">
              <a:solidFill>
                <a:schemeClr val="tx1">
                  <a:lumMod val="95000"/>
                </a:schemeClr>
              </a:solidFill>
              <a:latin typeface="Arial" panose="020B0604020202020204" pitchFamily="34" charset="0"/>
              <a:cs typeface="Arial" panose="020B0604020202020204" pitchFamily="34" charset="0"/>
            </a:endParaRPr>
          </a:p>
        </p:txBody>
      </p:sp>
      <p:sp>
        <p:nvSpPr>
          <p:cNvPr id="10" name="Circle: Hollow 9">
            <a:extLst>
              <a:ext uri="{FF2B5EF4-FFF2-40B4-BE49-F238E27FC236}">
                <a16:creationId xmlns:a16="http://schemas.microsoft.com/office/drawing/2014/main" id="{4F40592D-D33F-4B0B-8703-D2EC120838A7}"/>
              </a:ext>
            </a:extLst>
          </p:cNvPr>
          <p:cNvSpPr/>
          <p:nvPr/>
        </p:nvSpPr>
        <p:spPr>
          <a:xfrm>
            <a:off x="6033246" y="3125545"/>
            <a:ext cx="663389" cy="648596"/>
          </a:xfrm>
          <a:prstGeom prst="donut">
            <a:avLst>
              <a:gd name="adj" fmla="val 72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TextBox 10">
            <a:extLst>
              <a:ext uri="{FF2B5EF4-FFF2-40B4-BE49-F238E27FC236}">
                <a16:creationId xmlns:a16="http://schemas.microsoft.com/office/drawing/2014/main" id="{E58EE737-BE31-18B3-37C3-60270EFF1E8C}"/>
              </a:ext>
            </a:extLst>
          </p:cNvPr>
          <p:cNvSpPr txBox="1"/>
          <p:nvPr/>
        </p:nvSpPr>
        <p:spPr>
          <a:xfrm>
            <a:off x="1210235" y="4941313"/>
            <a:ext cx="9646021" cy="307777"/>
          </a:xfrm>
          <a:prstGeom prst="rect">
            <a:avLst/>
          </a:prstGeom>
          <a:noFill/>
        </p:spPr>
        <p:txBody>
          <a:bodyPr wrap="square" rtlCol="0">
            <a:spAutoFit/>
          </a:bodyPr>
          <a:lstStyle/>
          <a:p>
            <a:pPr algn="ctr"/>
            <a:r>
              <a:rPr lang="en-US" sz="1400" b="0" i="0" dirty="0">
                <a:solidFill>
                  <a:srgbClr val="00B0F0"/>
                </a:solidFill>
                <a:effectLst/>
                <a:latin typeface="Poppins" panose="00000500000000000000" pitchFamily="2" charset="0"/>
                <a:hlinkClick r:id="rId3">
                  <a:extLst>
                    <a:ext uri="{A12FA001-AC4F-418D-AE19-62706E023703}">
                      <ahyp:hlinkClr xmlns:ahyp="http://schemas.microsoft.com/office/drawing/2018/hyperlinkcolor" val="tx"/>
                    </a:ext>
                  </a:extLst>
                </a:hlinkClick>
              </a:rPr>
              <a:t>FLOOR SPACE INDEX</a:t>
            </a:r>
            <a:endParaRPr lang="en-US" sz="1400" i="0" u="none" strike="noStrike" baseline="0" dirty="0">
              <a:solidFill>
                <a:srgbClr val="00B0F0"/>
              </a:solidFill>
              <a:latin typeface="Arial" panose="020B0604020202020204" pitchFamily="34" charset="0"/>
            </a:endParaRPr>
          </a:p>
        </p:txBody>
      </p:sp>
    </p:spTree>
    <p:extLst>
      <p:ext uri="{BB962C8B-B14F-4D97-AF65-F5344CB8AC3E}">
        <p14:creationId xmlns:p14="http://schemas.microsoft.com/office/powerpoint/2010/main" val="279842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865827"/>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SUPPORTING FARMERS</a:t>
            </a:r>
            <a:endParaRPr lang="en-IN" sz="2000" b="1" dirty="0">
              <a:solidFill>
                <a:schemeClr val="tx1">
                  <a:lumMod val="95000"/>
                </a:schemeClr>
              </a:solidFill>
            </a:endParaRPr>
          </a:p>
        </p:txBody>
      </p:sp>
      <p:pic>
        <p:nvPicPr>
          <p:cNvPr id="4" name="Picture 3">
            <a:extLst>
              <a:ext uri="{FF2B5EF4-FFF2-40B4-BE49-F238E27FC236}">
                <a16:creationId xmlns:a16="http://schemas.microsoft.com/office/drawing/2014/main" id="{C73C2C08-00C1-5E2B-EB93-32E0F4D77DDE}"/>
              </a:ext>
            </a:extLst>
          </p:cNvPr>
          <p:cNvPicPr>
            <a:picLocks noChangeAspect="1"/>
          </p:cNvPicPr>
          <p:nvPr/>
        </p:nvPicPr>
        <p:blipFill>
          <a:blip r:embed="rId2"/>
          <a:stretch>
            <a:fillRect/>
          </a:stretch>
        </p:blipFill>
        <p:spPr>
          <a:xfrm>
            <a:off x="3199914" y="1534348"/>
            <a:ext cx="6043184" cy="1425063"/>
          </a:xfrm>
          <a:prstGeom prst="rect">
            <a:avLst/>
          </a:prstGeom>
        </p:spPr>
      </p:pic>
      <p:pic>
        <p:nvPicPr>
          <p:cNvPr id="8" name="Picture 7">
            <a:extLst>
              <a:ext uri="{FF2B5EF4-FFF2-40B4-BE49-F238E27FC236}">
                <a16:creationId xmlns:a16="http://schemas.microsoft.com/office/drawing/2014/main" id="{78913279-A2CB-883F-F125-A5F90966549F}"/>
              </a:ext>
            </a:extLst>
          </p:cNvPr>
          <p:cNvPicPr>
            <a:picLocks noChangeAspect="1"/>
          </p:cNvPicPr>
          <p:nvPr/>
        </p:nvPicPr>
        <p:blipFill>
          <a:blip r:embed="rId3"/>
          <a:stretch>
            <a:fillRect/>
          </a:stretch>
        </p:blipFill>
        <p:spPr>
          <a:xfrm>
            <a:off x="3199914" y="3320156"/>
            <a:ext cx="6134632" cy="2080440"/>
          </a:xfrm>
          <a:prstGeom prst="rect">
            <a:avLst/>
          </a:prstGeom>
        </p:spPr>
      </p:pic>
      <p:sp>
        <p:nvSpPr>
          <p:cNvPr id="9" name="TextBox 8">
            <a:hlinkClick r:id="rId4"/>
            <a:extLst>
              <a:ext uri="{FF2B5EF4-FFF2-40B4-BE49-F238E27FC236}">
                <a16:creationId xmlns:a16="http://schemas.microsoft.com/office/drawing/2014/main" id="{68531E92-6955-0095-B269-0B21327CC1F1}"/>
              </a:ext>
            </a:extLst>
          </p:cNvPr>
          <p:cNvSpPr txBox="1"/>
          <p:nvPr/>
        </p:nvSpPr>
        <p:spPr>
          <a:xfrm>
            <a:off x="5330123" y="5684396"/>
            <a:ext cx="1531754" cy="307777"/>
          </a:xfrm>
          <a:prstGeom prst="rect">
            <a:avLst/>
          </a:prstGeom>
          <a:noFill/>
        </p:spPr>
        <p:txBody>
          <a:bodyPr wrap="square" rtlCol="0">
            <a:spAutoFit/>
          </a:bodyPr>
          <a:lstStyle/>
          <a:p>
            <a:pPr algn="ctr"/>
            <a:r>
              <a:rPr lang="en-US" sz="1400" b="0" i="0" u="none" strike="noStrike" baseline="0" dirty="0" err="1">
                <a:solidFill>
                  <a:srgbClr val="00B0F0"/>
                </a:solidFill>
                <a:latin typeface="Arial" panose="020B0604020202020204" pitchFamily="34" charset="0"/>
              </a:rPr>
              <a:t>CGSchemes</a:t>
            </a:r>
            <a:endParaRPr lang="en-US" sz="1400" b="0" i="0" u="none" strike="noStrike" baseline="0" dirty="0">
              <a:solidFill>
                <a:srgbClr val="00B0F0"/>
              </a:solidFill>
              <a:latin typeface="Arial" panose="020B0604020202020204" pitchFamily="34" charset="0"/>
            </a:endParaRPr>
          </a:p>
        </p:txBody>
      </p:sp>
    </p:spTree>
    <p:extLst>
      <p:ext uri="{BB962C8B-B14F-4D97-AF65-F5344CB8AC3E}">
        <p14:creationId xmlns:p14="http://schemas.microsoft.com/office/powerpoint/2010/main" val="37852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1873267" y="4821831"/>
            <a:ext cx="2689770" cy="338554"/>
          </a:xfrm>
          <a:prstGeom prst="rect">
            <a:avLst/>
          </a:prstGeom>
          <a:noFill/>
        </p:spPr>
        <p:txBody>
          <a:bodyPr wrap="square" rtlCol="0">
            <a:spAutoFit/>
          </a:bodyPr>
          <a:lstStyle/>
          <a:p>
            <a:pPr algn="ctr"/>
            <a:r>
              <a:rPr lang="en-IN" sz="1600" b="1" dirty="0">
                <a:solidFill>
                  <a:srgbClr val="00B0F0"/>
                </a:solidFill>
                <a:latin typeface="Arial" panose="020B0604020202020204" pitchFamily="34" charset="0"/>
                <a:hlinkClick r:id="rId2">
                  <a:extLst>
                    <a:ext uri="{A12FA001-AC4F-418D-AE19-62706E023703}">
                      <ahyp:hlinkClr xmlns:ahyp="http://schemas.microsoft.com/office/drawing/2018/hyperlinkcolor" val="tx"/>
                    </a:ext>
                  </a:extLst>
                </a:hlinkClick>
              </a:rPr>
              <a:t>Dhaval Patel</a:t>
            </a:r>
            <a:endParaRPr lang="en-IN" sz="1600" b="1" dirty="0">
              <a:solidFill>
                <a:srgbClr val="00B0F0"/>
              </a:solidFill>
            </a:endParaRPr>
          </a:p>
        </p:txBody>
      </p:sp>
      <p:sp>
        <p:nvSpPr>
          <p:cNvPr id="2" name="TextBox 1">
            <a:extLst>
              <a:ext uri="{FF2B5EF4-FFF2-40B4-BE49-F238E27FC236}">
                <a16:creationId xmlns:a16="http://schemas.microsoft.com/office/drawing/2014/main" id="{90DE262E-A7BC-3F4F-D35A-B7532E966247}"/>
              </a:ext>
            </a:extLst>
          </p:cNvPr>
          <p:cNvSpPr txBox="1"/>
          <p:nvPr/>
        </p:nvSpPr>
        <p:spPr>
          <a:xfrm>
            <a:off x="7709647" y="4821831"/>
            <a:ext cx="2689770" cy="338554"/>
          </a:xfrm>
          <a:prstGeom prst="rect">
            <a:avLst/>
          </a:prstGeom>
          <a:noFill/>
        </p:spPr>
        <p:txBody>
          <a:bodyPr wrap="square" rtlCol="0">
            <a:spAutoFit/>
          </a:bodyPr>
          <a:lstStyle/>
          <a:p>
            <a:pPr algn="ctr"/>
            <a:r>
              <a:rPr lang="en-IN" sz="1600" b="1" dirty="0">
                <a:solidFill>
                  <a:srgbClr val="00B0F0"/>
                </a:solidFill>
                <a:latin typeface="Arial" panose="020B0604020202020204" pitchFamily="34" charset="0"/>
                <a:hlinkClick r:id="rId3">
                  <a:extLst>
                    <a:ext uri="{A12FA001-AC4F-418D-AE19-62706E023703}">
                      <ahyp:hlinkClr xmlns:ahyp="http://schemas.microsoft.com/office/drawing/2018/hyperlinkcolor" val="tx"/>
                    </a:ext>
                  </a:extLst>
                </a:hlinkClick>
              </a:rPr>
              <a:t>Hemanand Vadivel</a:t>
            </a:r>
            <a:endParaRPr lang="en-IN" sz="1600" b="1" dirty="0">
              <a:solidFill>
                <a:srgbClr val="00B0F0"/>
              </a:solidFill>
            </a:endParaRPr>
          </a:p>
        </p:txBody>
      </p:sp>
      <p:pic>
        <p:nvPicPr>
          <p:cNvPr id="6" name="Picture 5">
            <a:extLst>
              <a:ext uri="{FF2B5EF4-FFF2-40B4-BE49-F238E27FC236}">
                <a16:creationId xmlns:a16="http://schemas.microsoft.com/office/drawing/2014/main" id="{13C20318-88C0-964D-3172-8E58AAFEEF54}"/>
              </a:ext>
            </a:extLst>
          </p:cNvPr>
          <p:cNvPicPr>
            <a:picLocks noChangeAspect="1"/>
          </p:cNvPicPr>
          <p:nvPr/>
        </p:nvPicPr>
        <p:blipFill>
          <a:blip r:embed="rId4"/>
          <a:stretch>
            <a:fillRect/>
          </a:stretch>
        </p:blipFill>
        <p:spPr>
          <a:xfrm>
            <a:off x="1873267" y="1736086"/>
            <a:ext cx="2689769" cy="2714674"/>
          </a:xfrm>
          <a:prstGeom prst="rect">
            <a:avLst/>
          </a:prstGeom>
        </p:spPr>
      </p:pic>
      <p:sp>
        <p:nvSpPr>
          <p:cNvPr id="7" name="TextBox 6">
            <a:extLst>
              <a:ext uri="{FF2B5EF4-FFF2-40B4-BE49-F238E27FC236}">
                <a16:creationId xmlns:a16="http://schemas.microsoft.com/office/drawing/2014/main" id="{BC5673F0-07E7-B971-1C64-6B7E54534507}"/>
              </a:ext>
            </a:extLst>
          </p:cNvPr>
          <p:cNvSpPr txBox="1"/>
          <p:nvPr/>
        </p:nvSpPr>
        <p:spPr>
          <a:xfrm>
            <a:off x="125506" y="1297505"/>
            <a:ext cx="5970494"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Founder</a:t>
            </a:r>
            <a:endParaRPr lang="en-IN" sz="2000" b="1" dirty="0">
              <a:solidFill>
                <a:schemeClr val="tx1">
                  <a:lumMod val="95000"/>
                </a:schemeClr>
              </a:solidFill>
            </a:endParaRPr>
          </a:p>
        </p:txBody>
      </p:sp>
      <p:sp>
        <p:nvSpPr>
          <p:cNvPr id="10" name="TextBox 9">
            <a:extLst>
              <a:ext uri="{FF2B5EF4-FFF2-40B4-BE49-F238E27FC236}">
                <a16:creationId xmlns:a16="http://schemas.microsoft.com/office/drawing/2014/main" id="{6A1FBDB8-0AA7-1A8D-D3A3-3485D76BFE12}"/>
              </a:ext>
            </a:extLst>
          </p:cNvPr>
          <p:cNvSpPr txBox="1"/>
          <p:nvPr/>
        </p:nvSpPr>
        <p:spPr>
          <a:xfrm>
            <a:off x="6096000" y="1288166"/>
            <a:ext cx="5970494"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Co-Founder</a:t>
            </a:r>
            <a:endParaRPr lang="en-IN" sz="2000" b="1" dirty="0">
              <a:solidFill>
                <a:schemeClr val="tx1">
                  <a:lumMod val="95000"/>
                </a:schemeClr>
              </a:solidFill>
            </a:endParaRPr>
          </a:p>
        </p:txBody>
      </p:sp>
      <p:pic>
        <p:nvPicPr>
          <p:cNvPr id="12" name="Picture 11">
            <a:extLst>
              <a:ext uri="{FF2B5EF4-FFF2-40B4-BE49-F238E27FC236}">
                <a16:creationId xmlns:a16="http://schemas.microsoft.com/office/drawing/2014/main" id="{932BF812-D482-58E8-1A06-E94E77AAFB89}"/>
              </a:ext>
            </a:extLst>
          </p:cNvPr>
          <p:cNvPicPr>
            <a:picLocks noChangeAspect="1"/>
          </p:cNvPicPr>
          <p:nvPr/>
        </p:nvPicPr>
        <p:blipFill>
          <a:blip r:embed="rId5"/>
          <a:stretch>
            <a:fillRect/>
          </a:stretch>
        </p:blipFill>
        <p:spPr>
          <a:xfrm>
            <a:off x="7628966" y="1725725"/>
            <a:ext cx="2755041" cy="2714674"/>
          </a:xfrm>
          <a:prstGeom prst="rect">
            <a:avLst/>
          </a:prstGeom>
        </p:spPr>
      </p:pic>
      <p:sp>
        <p:nvSpPr>
          <p:cNvPr id="13" name="TextBox 12">
            <a:hlinkClick r:id="rId6"/>
            <a:extLst>
              <a:ext uri="{FF2B5EF4-FFF2-40B4-BE49-F238E27FC236}">
                <a16:creationId xmlns:a16="http://schemas.microsoft.com/office/drawing/2014/main" id="{768228F1-5AE3-B71C-1B0E-6BB35E276F7B}"/>
              </a:ext>
            </a:extLst>
          </p:cNvPr>
          <p:cNvSpPr txBox="1"/>
          <p:nvPr/>
        </p:nvSpPr>
        <p:spPr>
          <a:xfrm>
            <a:off x="3035992" y="526324"/>
            <a:ext cx="5970494" cy="400110"/>
          </a:xfrm>
          <a:prstGeom prst="rect">
            <a:avLst/>
          </a:prstGeom>
          <a:noFill/>
        </p:spPr>
        <p:txBody>
          <a:bodyPr wrap="square" rtlCol="0">
            <a:spAutoFit/>
          </a:bodyPr>
          <a:lstStyle/>
          <a:p>
            <a:pPr algn="ctr"/>
            <a:r>
              <a:rPr lang="en-IN" sz="2000" b="1" dirty="0">
                <a:solidFill>
                  <a:srgbClr val="00B0F0"/>
                </a:solidFill>
                <a:latin typeface="Arial" panose="020B0604020202020204" pitchFamily="34" charset="0"/>
                <a:hlinkClick r:id="rId6">
                  <a:extLst>
                    <a:ext uri="{A12FA001-AC4F-418D-AE19-62706E023703}">
                      <ahyp:hlinkClr xmlns:ahyp="http://schemas.microsoft.com/office/drawing/2018/hyperlinkcolor" val="tx"/>
                    </a:ext>
                  </a:extLst>
                </a:hlinkClick>
              </a:rPr>
              <a:t>CODEBASICS</a:t>
            </a:r>
            <a:endParaRPr lang="en-IN" sz="2000" b="1" dirty="0">
              <a:solidFill>
                <a:srgbClr val="00B0F0"/>
              </a:solidFill>
            </a:endParaRPr>
          </a:p>
        </p:txBody>
      </p:sp>
    </p:spTree>
    <p:extLst>
      <p:ext uri="{BB962C8B-B14F-4D97-AF65-F5344CB8AC3E}">
        <p14:creationId xmlns:p14="http://schemas.microsoft.com/office/powerpoint/2010/main" val="2561405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716549" y="1450575"/>
            <a:ext cx="2152066" cy="338554"/>
          </a:xfrm>
          <a:prstGeom prst="rect">
            <a:avLst/>
          </a:prstGeom>
          <a:noFill/>
        </p:spPr>
        <p:txBody>
          <a:bodyPr wrap="square" rtlCol="0">
            <a:spAutoFit/>
          </a:bodyPr>
          <a:lstStyle/>
          <a:p>
            <a:pPr algn="ctr"/>
            <a:r>
              <a:rPr lang="en-IN" sz="1600" b="1" dirty="0">
                <a:solidFill>
                  <a:srgbClr val="00B0F0"/>
                </a:solidFill>
                <a:latin typeface="Arial Black" panose="020B0A04020102020204" pitchFamily="34" charset="0"/>
                <a:hlinkClick r:id="rId2">
                  <a:extLst>
                    <a:ext uri="{A12FA001-AC4F-418D-AE19-62706E023703}">
                      <ahyp:hlinkClr xmlns:ahyp="http://schemas.microsoft.com/office/drawing/2018/hyperlinkcolor" val="tx"/>
                    </a:ext>
                  </a:extLst>
                </a:hlinkClick>
              </a:rPr>
              <a:t>KTR</a:t>
            </a:r>
            <a:endParaRPr lang="en-IN" sz="1600" b="1" dirty="0">
              <a:solidFill>
                <a:srgbClr val="00B0F0"/>
              </a:solidFill>
              <a:latin typeface="Arial Black" panose="020B0A04020102020204" pitchFamily="34" charset="0"/>
            </a:endParaRPr>
          </a:p>
        </p:txBody>
      </p:sp>
      <p:sp>
        <p:nvSpPr>
          <p:cNvPr id="7" name="TextBox 6">
            <a:extLst>
              <a:ext uri="{FF2B5EF4-FFF2-40B4-BE49-F238E27FC236}">
                <a16:creationId xmlns:a16="http://schemas.microsoft.com/office/drawing/2014/main" id="{BC5673F0-07E7-B971-1C64-6B7E54534507}"/>
              </a:ext>
            </a:extLst>
          </p:cNvPr>
          <p:cNvSpPr txBox="1"/>
          <p:nvPr/>
        </p:nvSpPr>
        <p:spPr>
          <a:xfrm>
            <a:off x="716549" y="4292896"/>
            <a:ext cx="2152067" cy="738664"/>
          </a:xfrm>
          <a:prstGeom prst="rect">
            <a:avLst/>
          </a:prstGeom>
          <a:noFill/>
        </p:spPr>
        <p:txBody>
          <a:bodyPr wrap="square" rtlCol="0">
            <a:spAutoFit/>
          </a:bodyPr>
          <a:lstStyle/>
          <a:p>
            <a:pPr algn="ctr"/>
            <a:r>
              <a:rPr lang="en-US" sz="1400" b="0" i="0" u="none" strike="noStrike" baseline="0" dirty="0">
                <a:solidFill>
                  <a:schemeClr val="tx1">
                    <a:lumMod val="95000"/>
                  </a:schemeClr>
                </a:solidFill>
                <a:latin typeface="Arial" panose="020B0604020202020204" pitchFamily="34" charset="0"/>
                <a:cs typeface="Arial" panose="020B0604020202020204" pitchFamily="34" charset="0"/>
              </a:rPr>
              <a:t>Minister for IT, Industries and Municipal Administration</a:t>
            </a:r>
            <a:endParaRPr lang="en-IN" sz="1400" b="1" dirty="0">
              <a:solidFill>
                <a:schemeClr val="tx1">
                  <a:lumMod val="9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4E618BB-1FB1-0CEC-B68C-A4BFE6C1052D}"/>
              </a:ext>
            </a:extLst>
          </p:cNvPr>
          <p:cNvPicPr>
            <a:picLocks noChangeAspect="1"/>
          </p:cNvPicPr>
          <p:nvPr/>
        </p:nvPicPr>
        <p:blipFill>
          <a:blip r:embed="rId3"/>
          <a:stretch>
            <a:fillRect/>
          </a:stretch>
        </p:blipFill>
        <p:spPr>
          <a:xfrm>
            <a:off x="716640" y="1831557"/>
            <a:ext cx="2152066" cy="2194513"/>
          </a:xfrm>
          <a:prstGeom prst="rect">
            <a:avLst/>
          </a:prstGeom>
        </p:spPr>
      </p:pic>
      <p:pic>
        <p:nvPicPr>
          <p:cNvPr id="14" name="Picture 13">
            <a:extLst>
              <a:ext uri="{FF2B5EF4-FFF2-40B4-BE49-F238E27FC236}">
                <a16:creationId xmlns:a16="http://schemas.microsoft.com/office/drawing/2014/main" id="{9D672E1D-D906-F5C3-6C9A-591FE8A25224}"/>
              </a:ext>
            </a:extLst>
          </p:cNvPr>
          <p:cNvPicPr>
            <a:picLocks noChangeAspect="1"/>
          </p:cNvPicPr>
          <p:nvPr/>
        </p:nvPicPr>
        <p:blipFill>
          <a:blip r:embed="rId4"/>
          <a:stretch>
            <a:fillRect/>
          </a:stretch>
        </p:blipFill>
        <p:spPr>
          <a:xfrm>
            <a:off x="3209826" y="1848789"/>
            <a:ext cx="2370595" cy="2182120"/>
          </a:xfrm>
          <a:prstGeom prst="rect">
            <a:avLst/>
          </a:prstGeom>
        </p:spPr>
      </p:pic>
      <p:sp>
        <p:nvSpPr>
          <p:cNvPr id="15" name="TextBox 14">
            <a:extLst>
              <a:ext uri="{FF2B5EF4-FFF2-40B4-BE49-F238E27FC236}">
                <a16:creationId xmlns:a16="http://schemas.microsoft.com/office/drawing/2014/main" id="{AF56605D-9DDB-D1A3-6DD8-DBC21AD6C70A}"/>
              </a:ext>
            </a:extLst>
          </p:cNvPr>
          <p:cNvSpPr txBox="1"/>
          <p:nvPr/>
        </p:nvSpPr>
        <p:spPr>
          <a:xfrm>
            <a:off x="3209826" y="1450575"/>
            <a:ext cx="2152066" cy="338554"/>
          </a:xfrm>
          <a:prstGeom prst="rect">
            <a:avLst/>
          </a:prstGeom>
          <a:noFill/>
        </p:spPr>
        <p:txBody>
          <a:bodyPr wrap="square" rtlCol="0">
            <a:spAutoFit/>
          </a:bodyPr>
          <a:lstStyle/>
          <a:p>
            <a:pPr algn="ctr"/>
            <a:r>
              <a:rPr lang="en-IN" sz="1600" b="1" dirty="0">
                <a:solidFill>
                  <a:srgbClr val="00B0F0"/>
                </a:solidFill>
                <a:latin typeface="Arial Black" panose="020B0A04020102020204" pitchFamily="34" charset="0"/>
                <a:hlinkClick r:id="rId5">
                  <a:extLst>
                    <a:ext uri="{A12FA001-AC4F-418D-AE19-62706E023703}">
                      <ahyp:hlinkClr xmlns:ahyp="http://schemas.microsoft.com/office/drawing/2018/hyperlinkcolor" val="tx"/>
                    </a:ext>
                  </a:extLst>
                </a:hlinkClick>
              </a:rPr>
              <a:t>JAYESH RANJAN</a:t>
            </a:r>
            <a:endParaRPr lang="en-IN" sz="1600" b="1" dirty="0">
              <a:solidFill>
                <a:srgbClr val="00B0F0"/>
              </a:solidFill>
              <a:latin typeface="Arial Black" panose="020B0A04020102020204" pitchFamily="34" charset="0"/>
            </a:endParaRPr>
          </a:p>
        </p:txBody>
      </p:sp>
      <p:sp>
        <p:nvSpPr>
          <p:cNvPr id="16" name="TextBox 15">
            <a:extLst>
              <a:ext uri="{FF2B5EF4-FFF2-40B4-BE49-F238E27FC236}">
                <a16:creationId xmlns:a16="http://schemas.microsoft.com/office/drawing/2014/main" id="{E4B12524-98F1-14C8-E565-93552269BD0E}"/>
              </a:ext>
            </a:extLst>
          </p:cNvPr>
          <p:cNvSpPr txBox="1"/>
          <p:nvPr/>
        </p:nvSpPr>
        <p:spPr>
          <a:xfrm>
            <a:off x="3322929" y="4292896"/>
            <a:ext cx="2152067" cy="954107"/>
          </a:xfrm>
          <a:prstGeom prst="rect">
            <a:avLst/>
          </a:prstGeom>
          <a:noFill/>
        </p:spPr>
        <p:txBody>
          <a:bodyPr wrap="square" rtlCol="0">
            <a:spAutoFit/>
          </a:bodyPr>
          <a:lstStyle/>
          <a:p>
            <a:pPr algn="ctr"/>
            <a:r>
              <a:rPr lang="en-US" sz="1400" b="0" i="0" u="none" strike="noStrike" baseline="0" dirty="0">
                <a:solidFill>
                  <a:schemeClr val="tx1">
                    <a:lumMod val="95000"/>
                  </a:schemeClr>
                </a:solidFill>
                <a:latin typeface="Arial" panose="020B0604020202020204" pitchFamily="34" charset="0"/>
                <a:cs typeface="Arial" panose="020B0604020202020204" pitchFamily="34" charset="0"/>
              </a:rPr>
              <a:t>Secretary, Information Technology (IT), Government of Telangana:</a:t>
            </a:r>
            <a:endParaRPr lang="en-IN" sz="1400" b="1" dirty="0">
              <a:solidFill>
                <a:schemeClr val="tx1">
                  <a:lumMod val="95000"/>
                </a:schemeClr>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DC2F2AE2-98C6-322D-C0B4-EEA02BE21350}"/>
              </a:ext>
            </a:extLst>
          </p:cNvPr>
          <p:cNvPicPr>
            <a:picLocks noChangeAspect="1"/>
          </p:cNvPicPr>
          <p:nvPr/>
        </p:nvPicPr>
        <p:blipFill>
          <a:blip r:embed="rId6"/>
          <a:stretch>
            <a:fillRect/>
          </a:stretch>
        </p:blipFill>
        <p:spPr>
          <a:xfrm>
            <a:off x="6039540" y="1816318"/>
            <a:ext cx="2349505" cy="2243671"/>
          </a:xfrm>
          <a:prstGeom prst="rect">
            <a:avLst/>
          </a:prstGeom>
        </p:spPr>
      </p:pic>
      <p:sp>
        <p:nvSpPr>
          <p:cNvPr id="20" name="TextBox 19">
            <a:extLst>
              <a:ext uri="{FF2B5EF4-FFF2-40B4-BE49-F238E27FC236}">
                <a16:creationId xmlns:a16="http://schemas.microsoft.com/office/drawing/2014/main" id="{E5691BEC-2FCD-8075-FFAC-8514E330B5F5}"/>
              </a:ext>
            </a:extLst>
          </p:cNvPr>
          <p:cNvSpPr txBox="1"/>
          <p:nvPr/>
        </p:nvSpPr>
        <p:spPr>
          <a:xfrm>
            <a:off x="5902145" y="1477384"/>
            <a:ext cx="2539775" cy="338554"/>
          </a:xfrm>
          <a:prstGeom prst="rect">
            <a:avLst/>
          </a:prstGeom>
          <a:noFill/>
        </p:spPr>
        <p:txBody>
          <a:bodyPr wrap="square" rtlCol="0">
            <a:spAutoFit/>
          </a:bodyPr>
          <a:lstStyle/>
          <a:p>
            <a:pPr algn="ctr"/>
            <a:r>
              <a:rPr lang="en-IN" sz="1600" b="1" dirty="0">
                <a:solidFill>
                  <a:srgbClr val="00B0F0"/>
                </a:solidFill>
                <a:latin typeface="Arial Black" panose="020B0A04020102020204" pitchFamily="34" charset="0"/>
                <a:hlinkClick r:id="rId7">
                  <a:extLst>
                    <a:ext uri="{A12FA001-AC4F-418D-AE19-62706E023703}">
                      <ahyp:hlinkClr xmlns:ahyp="http://schemas.microsoft.com/office/drawing/2018/hyperlinkcolor" val="tx"/>
                    </a:ext>
                  </a:extLst>
                </a:hlinkClick>
              </a:rPr>
              <a:t>DILEEP KONATHAM</a:t>
            </a:r>
            <a:endParaRPr lang="en-IN" sz="1600" b="1" dirty="0">
              <a:solidFill>
                <a:srgbClr val="00B0F0"/>
              </a:solidFill>
              <a:latin typeface="Arial Black" panose="020B0A04020102020204" pitchFamily="34" charset="0"/>
            </a:endParaRPr>
          </a:p>
        </p:txBody>
      </p:sp>
      <p:sp>
        <p:nvSpPr>
          <p:cNvPr id="21" name="TextBox 20">
            <a:extLst>
              <a:ext uri="{FF2B5EF4-FFF2-40B4-BE49-F238E27FC236}">
                <a16:creationId xmlns:a16="http://schemas.microsoft.com/office/drawing/2014/main" id="{C151C7AE-072A-5033-FE80-433DF03DC6F5}"/>
              </a:ext>
            </a:extLst>
          </p:cNvPr>
          <p:cNvSpPr txBox="1"/>
          <p:nvPr/>
        </p:nvSpPr>
        <p:spPr>
          <a:xfrm>
            <a:off x="6095998" y="4292896"/>
            <a:ext cx="2152067" cy="523220"/>
          </a:xfrm>
          <a:prstGeom prst="rect">
            <a:avLst/>
          </a:prstGeom>
          <a:noFill/>
        </p:spPr>
        <p:txBody>
          <a:bodyPr wrap="square" rtlCol="0">
            <a:spAutoFit/>
          </a:bodyPr>
          <a:lstStyle/>
          <a:p>
            <a:pPr algn="ctr"/>
            <a:r>
              <a:rPr lang="en-US" sz="1400" b="0" i="0" u="none" strike="noStrike" baseline="0" dirty="0">
                <a:solidFill>
                  <a:schemeClr val="tx1">
                    <a:lumMod val="95000"/>
                  </a:schemeClr>
                </a:solidFill>
                <a:latin typeface="Arial" panose="020B0604020202020204" pitchFamily="34" charset="0"/>
                <a:cs typeface="Arial" panose="020B0604020202020204" pitchFamily="34" charset="0"/>
              </a:rPr>
              <a:t>Director at Government of Telangana</a:t>
            </a:r>
            <a:endParaRPr lang="en-IN" sz="1400" b="1" dirty="0">
              <a:solidFill>
                <a:schemeClr val="tx1">
                  <a:lumMod val="95000"/>
                </a:schemeClr>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EFE66136-8D3A-C3A5-1684-92E16E3E9D1E}"/>
              </a:ext>
            </a:extLst>
          </p:cNvPr>
          <p:cNvPicPr>
            <a:picLocks noChangeAspect="1"/>
          </p:cNvPicPr>
          <p:nvPr/>
        </p:nvPicPr>
        <p:blipFill>
          <a:blip r:embed="rId8"/>
          <a:stretch>
            <a:fillRect/>
          </a:stretch>
        </p:blipFill>
        <p:spPr>
          <a:xfrm>
            <a:off x="8848164" y="1815938"/>
            <a:ext cx="2349505" cy="2244051"/>
          </a:xfrm>
          <a:prstGeom prst="rect">
            <a:avLst/>
          </a:prstGeom>
        </p:spPr>
      </p:pic>
      <p:sp>
        <p:nvSpPr>
          <p:cNvPr id="24" name="TextBox 23">
            <a:extLst>
              <a:ext uri="{FF2B5EF4-FFF2-40B4-BE49-F238E27FC236}">
                <a16:creationId xmlns:a16="http://schemas.microsoft.com/office/drawing/2014/main" id="{8156863D-B5C8-B67C-3AB7-54DD3857A3EC}"/>
              </a:ext>
            </a:extLst>
          </p:cNvPr>
          <p:cNvSpPr txBox="1"/>
          <p:nvPr/>
        </p:nvSpPr>
        <p:spPr>
          <a:xfrm>
            <a:off x="8869072" y="1450575"/>
            <a:ext cx="2152066" cy="338554"/>
          </a:xfrm>
          <a:prstGeom prst="rect">
            <a:avLst/>
          </a:prstGeom>
          <a:noFill/>
        </p:spPr>
        <p:txBody>
          <a:bodyPr wrap="square" rtlCol="0">
            <a:spAutoFit/>
          </a:bodyPr>
          <a:lstStyle/>
          <a:p>
            <a:pPr algn="ctr"/>
            <a:r>
              <a:rPr lang="en-IN" sz="1600" b="1" dirty="0">
                <a:solidFill>
                  <a:srgbClr val="00B0F0"/>
                </a:solidFill>
                <a:latin typeface="Arial Black" panose="020B0A04020102020204" pitchFamily="34" charset="0"/>
                <a:hlinkClick r:id="rId9">
                  <a:extLst>
                    <a:ext uri="{A12FA001-AC4F-418D-AE19-62706E023703}">
                      <ahyp:hlinkClr xmlns:ahyp="http://schemas.microsoft.com/office/drawing/2018/hyperlinkcolor" val="tx"/>
                    </a:ext>
                  </a:extLst>
                </a:hlinkClick>
              </a:rPr>
              <a:t>VENU PANJARLA</a:t>
            </a:r>
            <a:endParaRPr lang="en-IN" sz="1600" b="1" dirty="0">
              <a:solidFill>
                <a:srgbClr val="00B0F0"/>
              </a:solidFill>
              <a:latin typeface="Arial Black" panose="020B0A04020102020204" pitchFamily="34" charset="0"/>
            </a:endParaRPr>
          </a:p>
        </p:txBody>
      </p:sp>
      <p:sp>
        <p:nvSpPr>
          <p:cNvPr id="25" name="TextBox 24">
            <a:extLst>
              <a:ext uri="{FF2B5EF4-FFF2-40B4-BE49-F238E27FC236}">
                <a16:creationId xmlns:a16="http://schemas.microsoft.com/office/drawing/2014/main" id="{296BF4A7-CF22-523A-0089-13EE55B2DA60}"/>
              </a:ext>
            </a:extLst>
          </p:cNvPr>
          <p:cNvSpPr txBox="1"/>
          <p:nvPr/>
        </p:nvSpPr>
        <p:spPr>
          <a:xfrm>
            <a:off x="8869071" y="4292896"/>
            <a:ext cx="2152067" cy="738664"/>
          </a:xfrm>
          <a:prstGeom prst="rect">
            <a:avLst/>
          </a:prstGeom>
          <a:noFill/>
        </p:spPr>
        <p:txBody>
          <a:bodyPr wrap="square" rtlCol="0">
            <a:spAutoFit/>
          </a:bodyPr>
          <a:lstStyle/>
          <a:p>
            <a:pPr algn="ctr"/>
            <a:r>
              <a:rPr lang="en-US" sz="1400" b="0" i="0" dirty="0">
                <a:effectLst/>
                <a:latin typeface="Arial" panose="020B0604020202020204" pitchFamily="34" charset="0"/>
                <a:cs typeface="Arial" panose="020B0604020202020204" pitchFamily="34" charset="0"/>
              </a:rPr>
              <a:t>Open Data Consultant to the Government of Telangana</a:t>
            </a:r>
            <a:endParaRPr lang="en-IN" sz="1400" b="1" dirty="0">
              <a:solidFill>
                <a:schemeClr val="tx1">
                  <a:lumMod val="95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D5A43E1-4390-033C-FE40-80882DB08EB5}"/>
              </a:ext>
            </a:extLst>
          </p:cNvPr>
          <p:cNvSpPr txBox="1"/>
          <p:nvPr/>
        </p:nvSpPr>
        <p:spPr>
          <a:xfrm>
            <a:off x="3390343" y="756003"/>
            <a:ext cx="5023603" cy="369332"/>
          </a:xfrm>
          <a:prstGeom prst="rect">
            <a:avLst/>
          </a:prstGeom>
          <a:noFill/>
        </p:spPr>
        <p:txBody>
          <a:bodyPr wrap="square" rtlCol="0">
            <a:spAutoFit/>
          </a:bodyPr>
          <a:lstStyle/>
          <a:p>
            <a:pPr algn="ctr"/>
            <a:r>
              <a:rPr lang="en-IN" sz="1800" b="1" dirty="0">
                <a:solidFill>
                  <a:schemeClr val="tx1">
                    <a:lumMod val="95000"/>
                  </a:schemeClr>
                </a:solidFill>
                <a:latin typeface="Arial" panose="020B0604020202020204" pitchFamily="34" charset="0"/>
              </a:rPr>
              <a:t>GOVERNMENT OFFICIALS OF TELANGANA</a:t>
            </a:r>
            <a:endParaRPr lang="en-IN" sz="1800" b="1" dirty="0">
              <a:solidFill>
                <a:schemeClr val="tx1">
                  <a:lumMod val="95000"/>
                </a:schemeClr>
              </a:solidFill>
            </a:endParaRPr>
          </a:p>
        </p:txBody>
      </p:sp>
    </p:spTree>
    <p:extLst>
      <p:ext uri="{BB962C8B-B14F-4D97-AF65-F5344CB8AC3E}">
        <p14:creationId xmlns:p14="http://schemas.microsoft.com/office/powerpoint/2010/main" val="1567379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11543-0162-C66A-0BD5-E6AAC2605976}"/>
              </a:ext>
            </a:extLst>
          </p:cNvPr>
          <p:cNvSpPr txBox="1"/>
          <p:nvPr/>
        </p:nvSpPr>
        <p:spPr>
          <a:xfrm>
            <a:off x="0" y="3028890"/>
            <a:ext cx="12192000" cy="400110"/>
          </a:xfrm>
          <a:prstGeom prst="rect">
            <a:avLst/>
          </a:prstGeom>
          <a:noFill/>
        </p:spPr>
        <p:txBody>
          <a:bodyPr wrap="square" rtlCol="0">
            <a:spAutoFit/>
          </a:bodyPr>
          <a:lstStyle/>
          <a:p>
            <a:pPr algn="ctr"/>
            <a:r>
              <a:rPr lang="en-IN" sz="2000" b="1" dirty="0">
                <a:solidFill>
                  <a:schemeClr val="tx1">
                    <a:lumMod val="95000"/>
                  </a:schemeClr>
                </a:solidFill>
                <a:latin typeface="Arial" panose="020B0604020202020204" pitchFamily="34" charset="0"/>
              </a:rPr>
              <a:t>Thank You!</a:t>
            </a:r>
            <a:endParaRPr lang="en-IN" sz="2000" b="1" dirty="0">
              <a:solidFill>
                <a:schemeClr val="tx1">
                  <a:lumMod val="95000"/>
                </a:schemeClr>
              </a:solidFill>
            </a:endParaRPr>
          </a:p>
        </p:txBody>
      </p:sp>
    </p:spTree>
    <p:extLst>
      <p:ext uri="{BB962C8B-B14F-4D97-AF65-F5344CB8AC3E}">
        <p14:creationId xmlns:p14="http://schemas.microsoft.com/office/powerpoint/2010/main" val="418371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204514"/>
            <a:ext cx="12192000" cy="369332"/>
          </a:xfrm>
          <a:prstGeom prst="rect">
            <a:avLst/>
          </a:prstGeom>
          <a:noFill/>
        </p:spPr>
        <p:txBody>
          <a:bodyPr wrap="square" rtlCol="0">
            <a:spAutoFit/>
          </a:bodyPr>
          <a:lstStyle/>
          <a:p>
            <a:pPr algn="ctr"/>
            <a:r>
              <a:rPr lang="en-IN" b="1" i="0" u="none" strike="noStrike" baseline="0" dirty="0">
                <a:solidFill>
                  <a:schemeClr val="tx1">
                    <a:lumMod val="95000"/>
                  </a:schemeClr>
                </a:solidFill>
                <a:latin typeface="Arial Black" panose="020B0A04020102020204" pitchFamily="34" charset="0"/>
              </a:rPr>
              <a:t>DASHBOARD OVERVIEW</a:t>
            </a:r>
            <a:endParaRPr lang="en-IN" b="1" dirty="0">
              <a:solidFill>
                <a:schemeClr val="tx1">
                  <a:lumMod val="95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BEFB99FF-B5B9-060F-A580-4B28432E82EF}"/>
              </a:ext>
            </a:extLst>
          </p:cNvPr>
          <p:cNvSpPr txBox="1"/>
          <p:nvPr/>
        </p:nvSpPr>
        <p:spPr>
          <a:xfrm>
            <a:off x="0" y="6514986"/>
            <a:ext cx="12192000" cy="276999"/>
          </a:xfrm>
          <a:prstGeom prst="rect">
            <a:avLst/>
          </a:prstGeom>
          <a:noFill/>
        </p:spPr>
        <p:txBody>
          <a:bodyPr wrap="square" rtlCol="0">
            <a:spAutoFit/>
          </a:bodyPr>
          <a:lstStyle/>
          <a:p>
            <a:pPr algn="ctr"/>
            <a:r>
              <a:rPr lang="en-IN" sz="1200" b="1" i="0" u="none" strike="noStrike" baseline="0" dirty="0">
                <a:solidFill>
                  <a:srgbClr val="00B0F0"/>
                </a:solidFill>
                <a:latin typeface="Arial Black" panose="020B0A04020102020204" pitchFamily="34" charset="0"/>
                <a:hlinkClick r:id="rId3">
                  <a:extLst>
                    <a:ext uri="{A12FA001-AC4F-418D-AE19-62706E023703}">
                      <ahyp:hlinkClr xmlns:ahyp="http://schemas.microsoft.com/office/drawing/2018/hyperlinkcolor" val="tx"/>
                    </a:ext>
                  </a:extLst>
                </a:hlinkClick>
              </a:rPr>
              <a:t>Live Dashboard</a:t>
            </a:r>
            <a:endParaRPr lang="en-IN" sz="1200" b="1" dirty="0">
              <a:solidFill>
                <a:srgbClr val="00B0F0"/>
              </a:solidFill>
              <a:latin typeface="Arial Black" panose="020B0A04020102020204" pitchFamily="34"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0" name="Add-in 9">
                <a:extLst>
                  <a:ext uri="{FF2B5EF4-FFF2-40B4-BE49-F238E27FC236}">
                    <a16:creationId xmlns:a16="http://schemas.microsoft.com/office/drawing/2014/main" id="{6CB6F6FC-9615-970F-B189-EF3DD7DDEF1A}"/>
                  </a:ext>
                </a:extLst>
              </p:cNvPr>
              <p:cNvGraphicFramePr>
                <a:graphicFrameLocks noGrp="1"/>
              </p:cNvGraphicFramePr>
              <p:nvPr>
                <p:extLst>
                  <p:ext uri="{D42A27DB-BD31-4B8C-83A1-F6EECF244321}">
                    <p14:modId xmlns:p14="http://schemas.microsoft.com/office/powerpoint/2010/main" val="1392812202"/>
                  </p:ext>
                </p:extLst>
              </p:nvPr>
            </p:nvGraphicFramePr>
            <p:xfrm>
              <a:off x="1030941" y="573846"/>
              <a:ext cx="10130117" cy="5877322"/>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10" name="Add-in 9">
                <a:extLst>
                  <a:ext uri="{FF2B5EF4-FFF2-40B4-BE49-F238E27FC236}">
                    <a16:creationId xmlns:a16="http://schemas.microsoft.com/office/drawing/2014/main" id="{6CB6F6FC-9615-970F-B189-EF3DD7DDEF1A}"/>
                  </a:ext>
                </a:extLst>
              </p:cNvPr>
              <p:cNvPicPr>
                <a:picLocks noGrp="1" noRot="1" noChangeAspect="1" noMove="1" noResize="1" noEditPoints="1" noAdjustHandles="1" noChangeArrowheads="1" noChangeShapeType="1"/>
              </p:cNvPicPr>
              <p:nvPr/>
            </p:nvPicPr>
            <p:blipFill>
              <a:blip r:embed="rId5"/>
              <a:stretch>
                <a:fillRect/>
              </a:stretch>
            </p:blipFill>
            <p:spPr>
              <a:xfrm>
                <a:off x="1030941" y="573846"/>
                <a:ext cx="10130117" cy="5877322"/>
              </a:xfrm>
              <a:prstGeom prst="rect">
                <a:avLst/>
              </a:prstGeom>
            </p:spPr>
          </p:pic>
        </mc:Fallback>
      </mc:AlternateContent>
    </p:spTree>
    <p:extLst>
      <p:ext uri="{BB962C8B-B14F-4D97-AF65-F5344CB8AC3E}">
        <p14:creationId xmlns:p14="http://schemas.microsoft.com/office/powerpoint/2010/main" val="353744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3C4FF87-7718-3A94-9E8B-0E2BDAD8613E}"/>
              </a:ext>
            </a:extLst>
          </p:cNvPr>
          <p:cNvCxnSpPr>
            <a:cxnSpLocks/>
          </p:cNvCxnSpPr>
          <p:nvPr/>
        </p:nvCxnSpPr>
        <p:spPr>
          <a:xfrm>
            <a:off x="2115671" y="2904565"/>
            <a:ext cx="79068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C6CECF88-AEC0-1BBB-F7D3-C08CCF2E6A27}"/>
              </a:ext>
            </a:extLst>
          </p:cNvPr>
          <p:cNvCxnSpPr>
            <a:cxnSpLocks/>
          </p:cNvCxnSpPr>
          <p:nvPr/>
        </p:nvCxnSpPr>
        <p:spPr>
          <a:xfrm>
            <a:off x="6096000" y="2545976"/>
            <a:ext cx="0" cy="358589"/>
          </a:xfrm>
          <a:prstGeom prst="line">
            <a:avLst/>
          </a:prstGeom>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B6F96580-A115-E388-23D8-58F27276044B}"/>
              </a:ext>
            </a:extLst>
          </p:cNvPr>
          <p:cNvCxnSpPr/>
          <p:nvPr/>
        </p:nvCxnSpPr>
        <p:spPr>
          <a:xfrm>
            <a:off x="2115671" y="2904565"/>
            <a:ext cx="0" cy="74407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 name="Straight Arrow Connector 16">
            <a:extLst>
              <a:ext uri="{FF2B5EF4-FFF2-40B4-BE49-F238E27FC236}">
                <a16:creationId xmlns:a16="http://schemas.microsoft.com/office/drawing/2014/main" id="{EBC10B86-C83D-8373-EBCB-CFCEC90F68C1}"/>
              </a:ext>
            </a:extLst>
          </p:cNvPr>
          <p:cNvCxnSpPr/>
          <p:nvPr/>
        </p:nvCxnSpPr>
        <p:spPr>
          <a:xfrm>
            <a:off x="6095999" y="2904565"/>
            <a:ext cx="0" cy="74407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BCF0D7AC-A50D-3125-AB9D-01FAB4F85832}"/>
              </a:ext>
            </a:extLst>
          </p:cNvPr>
          <p:cNvCxnSpPr/>
          <p:nvPr/>
        </p:nvCxnSpPr>
        <p:spPr>
          <a:xfrm>
            <a:off x="10040469" y="2904565"/>
            <a:ext cx="0" cy="74407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0" name="Rectangle 19">
            <a:extLst>
              <a:ext uri="{FF2B5EF4-FFF2-40B4-BE49-F238E27FC236}">
                <a16:creationId xmlns:a16="http://schemas.microsoft.com/office/drawing/2014/main" id="{74BA1D42-DBA3-E58B-2A06-1011BC7829A1}"/>
              </a:ext>
            </a:extLst>
          </p:cNvPr>
          <p:cNvSpPr/>
          <p:nvPr/>
        </p:nvSpPr>
        <p:spPr>
          <a:xfrm>
            <a:off x="4545106" y="1412088"/>
            <a:ext cx="3048000" cy="106679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latin typeface="Arial Black" panose="020B0A04020102020204" pitchFamily="34" charset="0"/>
                <a:cs typeface="Arial" panose="020B0604020202020204" pitchFamily="34" charset="0"/>
              </a:rPr>
              <a:t>TELANGANA GROWTH ANALYSIS</a:t>
            </a:r>
          </a:p>
          <a:p>
            <a:pPr algn="ctr"/>
            <a:r>
              <a:rPr lang="en-IN" sz="1400" dirty="0">
                <a:latin typeface="Arial Black" panose="020B0A04020102020204" pitchFamily="34" charset="0"/>
                <a:cs typeface="Arial" panose="020B0604020202020204" pitchFamily="34" charset="0"/>
              </a:rPr>
              <a:t>(FY 2019 – FY 2022)</a:t>
            </a:r>
          </a:p>
        </p:txBody>
      </p:sp>
      <p:sp>
        <p:nvSpPr>
          <p:cNvPr id="21" name="Rectangle 20">
            <a:extLst>
              <a:ext uri="{FF2B5EF4-FFF2-40B4-BE49-F238E27FC236}">
                <a16:creationId xmlns:a16="http://schemas.microsoft.com/office/drawing/2014/main" id="{77E9FEAB-0ECA-20B6-C9CA-F996E164E46B}"/>
              </a:ext>
            </a:extLst>
          </p:cNvPr>
          <p:cNvSpPr/>
          <p:nvPr/>
        </p:nvSpPr>
        <p:spPr>
          <a:xfrm>
            <a:off x="681325" y="3666565"/>
            <a:ext cx="2868691" cy="6049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schemeClr val="tx1">
                    <a:lumMod val="95000"/>
                  </a:schemeClr>
                </a:solidFill>
                <a:latin typeface="Arial" panose="020B0604020202020204" pitchFamily="34" charset="0"/>
                <a:cs typeface="Arial" panose="020B0604020202020204" pitchFamily="34" charset="0"/>
              </a:rPr>
              <a:t>DOCUMENT &amp;</a:t>
            </a:r>
          </a:p>
          <a:p>
            <a:pPr algn="ctr"/>
            <a:r>
              <a:rPr lang="en-IN" sz="1400" b="1" dirty="0">
                <a:solidFill>
                  <a:schemeClr val="tx1">
                    <a:lumMod val="95000"/>
                  </a:schemeClr>
                </a:solidFill>
                <a:latin typeface="Arial" panose="020B0604020202020204" pitchFamily="34" charset="0"/>
                <a:cs typeface="Arial" panose="020B0604020202020204" pitchFamily="34" charset="0"/>
              </a:rPr>
              <a:t>E-STAMP REGISTRATION</a:t>
            </a:r>
          </a:p>
        </p:txBody>
      </p:sp>
      <p:sp>
        <p:nvSpPr>
          <p:cNvPr id="22" name="Rectangle 21">
            <a:extLst>
              <a:ext uri="{FF2B5EF4-FFF2-40B4-BE49-F238E27FC236}">
                <a16:creationId xmlns:a16="http://schemas.microsoft.com/office/drawing/2014/main" id="{873C3949-EF3F-26E0-CBDF-0C728116FDD1}"/>
              </a:ext>
            </a:extLst>
          </p:cNvPr>
          <p:cNvSpPr/>
          <p:nvPr/>
        </p:nvSpPr>
        <p:spPr>
          <a:xfrm>
            <a:off x="4661653" y="3650950"/>
            <a:ext cx="2868691" cy="6049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schemeClr val="tx1">
                    <a:lumMod val="95000"/>
                  </a:schemeClr>
                </a:solidFill>
                <a:latin typeface="Arial" panose="020B0604020202020204" pitchFamily="34" charset="0"/>
                <a:cs typeface="Arial" panose="020B0604020202020204" pitchFamily="34" charset="0"/>
              </a:rPr>
              <a:t>TRANSPORTATION</a:t>
            </a:r>
          </a:p>
        </p:txBody>
      </p:sp>
      <p:sp>
        <p:nvSpPr>
          <p:cNvPr id="23" name="Rectangle 22">
            <a:extLst>
              <a:ext uri="{FF2B5EF4-FFF2-40B4-BE49-F238E27FC236}">
                <a16:creationId xmlns:a16="http://schemas.microsoft.com/office/drawing/2014/main" id="{D251A4AC-00DB-B845-E33B-F0C48F00771D}"/>
              </a:ext>
            </a:extLst>
          </p:cNvPr>
          <p:cNvSpPr/>
          <p:nvPr/>
        </p:nvSpPr>
        <p:spPr>
          <a:xfrm>
            <a:off x="8588195" y="3666565"/>
            <a:ext cx="2868691" cy="6049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schemeClr val="tx1">
                    <a:lumMod val="95000"/>
                  </a:schemeClr>
                </a:solidFill>
                <a:latin typeface="Arial" panose="020B0604020202020204" pitchFamily="34" charset="0"/>
                <a:cs typeface="Arial" panose="020B0604020202020204" pitchFamily="34" charset="0"/>
              </a:rPr>
              <a:t>TS - IPASS</a:t>
            </a:r>
          </a:p>
        </p:txBody>
      </p:sp>
    </p:spTree>
    <p:extLst>
      <p:ext uri="{BB962C8B-B14F-4D97-AF65-F5344CB8AC3E}">
        <p14:creationId xmlns:p14="http://schemas.microsoft.com/office/powerpoint/2010/main" val="189258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05E87-171F-AFA8-E196-1FFA65208327}"/>
              </a:ext>
            </a:extLst>
          </p:cNvPr>
          <p:cNvSpPr txBox="1"/>
          <p:nvPr/>
        </p:nvSpPr>
        <p:spPr>
          <a:xfrm>
            <a:off x="0" y="2718137"/>
            <a:ext cx="12192000" cy="1015663"/>
          </a:xfrm>
          <a:prstGeom prst="rect">
            <a:avLst/>
          </a:prstGeom>
          <a:noFill/>
        </p:spPr>
        <p:txBody>
          <a:bodyPr wrap="square" rtlCol="0">
            <a:spAutoFit/>
          </a:bodyPr>
          <a:lstStyle/>
          <a:p>
            <a:pPr algn="ctr"/>
            <a:r>
              <a:rPr lang="en-IN" sz="2000" b="1" dirty="0">
                <a:solidFill>
                  <a:schemeClr val="tx1">
                    <a:lumMod val="95000"/>
                  </a:schemeClr>
                </a:solidFill>
                <a:latin typeface="Arial Black" panose="020B0A04020102020204" pitchFamily="34" charset="0"/>
              </a:rPr>
              <a:t>DOCUMENT REGISTRATION </a:t>
            </a:r>
          </a:p>
          <a:p>
            <a:pPr algn="ctr"/>
            <a:r>
              <a:rPr lang="en-IN" sz="2000" b="1" dirty="0">
                <a:solidFill>
                  <a:schemeClr val="tx1">
                    <a:lumMod val="95000"/>
                  </a:schemeClr>
                </a:solidFill>
                <a:latin typeface="Arial Black" panose="020B0A04020102020204" pitchFamily="34" charset="0"/>
              </a:rPr>
              <a:t>AND </a:t>
            </a:r>
          </a:p>
          <a:p>
            <a:pPr algn="ctr"/>
            <a:r>
              <a:rPr lang="en-IN" sz="2000" b="1" dirty="0">
                <a:solidFill>
                  <a:schemeClr val="tx1">
                    <a:lumMod val="95000"/>
                  </a:schemeClr>
                </a:solidFill>
                <a:latin typeface="Arial Black" panose="020B0A04020102020204" pitchFamily="34" charset="0"/>
              </a:rPr>
              <a:t>E-STAMP REGISTRATION</a:t>
            </a:r>
          </a:p>
        </p:txBody>
      </p:sp>
      <p:pic>
        <p:nvPicPr>
          <p:cNvPr id="7" name="Picture 6">
            <a:extLst>
              <a:ext uri="{FF2B5EF4-FFF2-40B4-BE49-F238E27FC236}">
                <a16:creationId xmlns:a16="http://schemas.microsoft.com/office/drawing/2014/main" id="{81FD7EFC-4C64-D9D2-6794-13E302C5AAED}"/>
              </a:ext>
            </a:extLst>
          </p:cNvPr>
          <p:cNvPicPr>
            <a:picLocks noChangeAspect="1"/>
          </p:cNvPicPr>
          <p:nvPr/>
        </p:nvPicPr>
        <p:blipFill>
          <a:blip r:embed="rId3"/>
          <a:stretch>
            <a:fillRect/>
          </a:stretch>
        </p:blipFill>
        <p:spPr>
          <a:xfrm>
            <a:off x="5664778" y="1550894"/>
            <a:ext cx="862444" cy="862444"/>
          </a:xfrm>
          <a:prstGeom prst="rect">
            <a:avLst/>
          </a:prstGeom>
        </p:spPr>
      </p:pic>
      <p:pic>
        <p:nvPicPr>
          <p:cNvPr id="10" name="Picture 9">
            <a:extLst>
              <a:ext uri="{FF2B5EF4-FFF2-40B4-BE49-F238E27FC236}">
                <a16:creationId xmlns:a16="http://schemas.microsoft.com/office/drawing/2014/main" id="{43EB7D41-F3A8-7EA6-0BBC-11CDEEBEAC41}"/>
              </a:ext>
            </a:extLst>
          </p:cNvPr>
          <p:cNvPicPr>
            <a:picLocks noChangeAspect="1"/>
          </p:cNvPicPr>
          <p:nvPr/>
        </p:nvPicPr>
        <p:blipFill>
          <a:blip r:embed="rId4"/>
          <a:stretch>
            <a:fillRect/>
          </a:stretch>
        </p:blipFill>
        <p:spPr>
          <a:xfrm>
            <a:off x="5664778" y="4038599"/>
            <a:ext cx="862444" cy="862444"/>
          </a:xfrm>
          <a:prstGeom prst="rect">
            <a:avLst/>
          </a:prstGeom>
        </p:spPr>
      </p:pic>
    </p:spTree>
    <p:extLst>
      <p:ext uri="{BB962C8B-B14F-4D97-AF65-F5344CB8AC3E}">
        <p14:creationId xmlns:p14="http://schemas.microsoft.com/office/powerpoint/2010/main" val="32142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9C31A2-C18D-E079-EED1-BA79BC383D55}"/>
              </a:ext>
            </a:extLst>
          </p:cNvPr>
          <p:cNvSpPr txBox="1"/>
          <p:nvPr/>
        </p:nvSpPr>
        <p:spPr>
          <a:xfrm>
            <a:off x="0" y="1011531"/>
            <a:ext cx="12192000" cy="646331"/>
          </a:xfrm>
          <a:prstGeom prst="rect">
            <a:avLst/>
          </a:prstGeom>
          <a:noFill/>
        </p:spPr>
        <p:txBody>
          <a:bodyPr wrap="square" rtlCol="0">
            <a:spAutoFit/>
          </a:bodyPr>
          <a:lstStyle/>
          <a:p>
            <a:pPr algn="ctr"/>
            <a:r>
              <a:rPr lang="en-US" dirty="0">
                <a:solidFill>
                  <a:schemeClr val="tx1">
                    <a:lumMod val="85000"/>
                  </a:schemeClr>
                </a:solidFill>
                <a:latin typeface="Arial" panose="020B0604020202020204" pitchFamily="34" charset="0"/>
              </a:rPr>
              <a:t>List down t</a:t>
            </a:r>
            <a:r>
              <a:rPr lang="en-US" sz="1800" i="0" u="none" strike="noStrike" baseline="0" dirty="0">
                <a:solidFill>
                  <a:schemeClr val="tx1">
                    <a:lumMod val="85000"/>
                  </a:schemeClr>
                </a:solidFill>
                <a:latin typeface="Arial" panose="020B0604020202020204" pitchFamily="34" charset="0"/>
              </a:rPr>
              <a:t>he top 5 districts that showed the highest document registration revenue growth </a:t>
            </a:r>
          </a:p>
          <a:p>
            <a:pPr algn="ctr"/>
            <a:r>
              <a:rPr lang="en-US" sz="1800" i="0" u="none" strike="noStrike" baseline="0" dirty="0">
                <a:solidFill>
                  <a:schemeClr val="tx1">
                    <a:lumMod val="85000"/>
                  </a:schemeClr>
                </a:solidFill>
                <a:latin typeface="Arial" panose="020B0604020202020204" pitchFamily="34" charset="0"/>
              </a:rPr>
              <a:t>between FY 2019 and 2022. </a:t>
            </a:r>
          </a:p>
        </p:txBody>
      </p:sp>
      <p:sp>
        <p:nvSpPr>
          <p:cNvPr id="5" name="TextBox 4">
            <a:extLst>
              <a:ext uri="{FF2B5EF4-FFF2-40B4-BE49-F238E27FC236}">
                <a16:creationId xmlns:a16="http://schemas.microsoft.com/office/drawing/2014/main" id="{ABE06234-4E4D-A8E5-836A-8675EB1C91E7}"/>
              </a:ext>
            </a:extLst>
          </p:cNvPr>
          <p:cNvSpPr txBox="1"/>
          <p:nvPr/>
        </p:nvSpPr>
        <p:spPr>
          <a:xfrm>
            <a:off x="0" y="5227030"/>
            <a:ext cx="12192000" cy="830997"/>
          </a:xfrm>
          <a:prstGeom prst="rect">
            <a:avLst/>
          </a:prstGeom>
          <a:noFill/>
        </p:spPr>
        <p:txBody>
          <a:bodyPr wrap="square" rtlCol="0">
            <a:spAutoFit/>
          </a:bodyPr>
          <a:lstStyle/>
          <a:p>
            <a:pPr algn="ctr"/>
            <a:r>
              <a:rPr lang="en-IN" sz="1600" b="1" i="0" u="none" strike="noStrike" baseline="0" dirty="0">
                <a:solidFill>
                  <a:schemeClr val="tx1">
                    <a:lumMod val="85000"/>
                  </a:schemeClr>
                </a:solidFill>
                <a:latin typeface="Arial" panose="020B0604020202020204" pitchFamily="34" charset="0"/>
              </a:rPr>
              <a:t>Rangareddy </a:t>
            </a:r>
            <a:r>
              <a:rPr lang="en-IN" sz="1600" i="0" u="none" strike="noStrike" baseline="0" dirty="0">
                <a:solidFill>
                  <a:schemeClr val="tx1">
                    <a:lumMod val="85000"/>
                  </a:schemeClr>
                </a:solidFill>
                <a:latin typeface="Arial" panose="020B0604020202020204" pitchFamily="34" charset="0"/>
              </a:rPr>
              <a:t>contributes </a:t>
            </a:r>
            <a:r>
              <a:rPr lang="en-IN" sz="1600" b="1" i="0" u="none" strike="noStrike" baseline="0" dirty="0">
                <a:solidFill>
                  <a:schemeClr val="tx1">
                    <a:lumMod val="85000"/>
                  </a:schemeClr>
                </a:solidFill>
                <a:latin typeface="Arial" panose="020B0604020202020204" pitchFamily="34" charset="0"/>
              </a:rPr>
              <a:t>37.39% </a:t>
            </a:r>
            <a:r>
              <a:rPr lang="en-IN" sz="1600" i="0" u="none" strike="noStrike" baseline="0" dirty="0">
                <a:solidFill>
                  <a:schemeClr val="tx1">
                    <a:lumMod val="85000"/>
                  </a:schemeClr>
                </a:solidFill>
                <a:latin typeface="Arial" panose="020B0604020202020204" pitchFamily="34" charset="0"/>
              </a:rPr>
              <a:t>to the state’s total documentation revenue,</a:t>
            </a:r>
          </a:p>
          <a:p>
            <a:pPr algn="ctr"/>
            <a:r>
              <a:rPr lang="en-IN" sz="1600" i="0" u="none" strike="noStrike" baseline="0" dirty="0">
                <a:solidFill>
                  <a:schemeClr val="tx1">
                    <a:lumMod val="85000"/>
                  </a:schemeClr>
                </a:solidFill>
                <a:latin typeface="Arial" panose="020B0604020202020204" pitchFamily="34" charset="0"/>
              </a:rPr>
              <a:t> followed by Medchal Malkajgiri (21.23%), Hyderabad (12.80%), </a:t>
            </a:r>
          </a:p>
          <a:p>
            <a:pPr algn="ctr"/>
            <a:r>
              <a:rPr lang="en-IN" sz="1600" i="0" u="none" strike="noStrike" baseline="0" dirty="0">
                <a:solidFill>
                  <a:schemeClr val="tx1">
                    <a:lumMod val="85000"/>
                  </a:schemeClr>
                </a:solidFill>
                <a:latin typeface="Arial" panose="020B0604020202020204" pitchFamily="34" charset="0"/>
              </a:rPr>
              <a:t>Sangareddy (7.29%) and Hanumakonda (2.71%)</a:t>
            </a:r>
            <a:endParaRPr lang="en-IN" sz="1600" dirty="0">
              <a:solidFill>
                <a:schemeClr val="tx1">
                  <a:lumMod val="85000"/>
                </a:schemeClr>
              </a:solidFill>
            </a:endParaRPr>
          </a:p>
        </p:txBody>
      </p:sp>
      <p:sp>
        <p:nvSpPr>
          <p:cNvPr id="6" name="TextBox 5">
            <a:extLst>
              <a:ext uri="{FF2B5EF4-FFF2-40B4-BE49-F238E27FC236}">
                <a16:creationId xmlns:a16="http://schemas.microsoft.com/office/drawing/2014/main" id="{59205E87-171F-AFA8-E196-1FFA65208327}"/>
              </a:ext>
            </a:extLst>
          </p:cNvPr>
          <p:cNvSpPr txBox="1"/>
          <p:nvPr/>
        </p:nvSpPr>
        <p:spPr>
          <a:xfrm>
            <a:off x="112745" y="354721"/>
            <a:ext cx="12192000" cy="400110"/>
          </a:xfrm>
          <a:prstGeom prst="rect">
            <a:avLst/>
          </a:prstGeom>
          <a:noFill/>
        </p:spPr>
        <p:txBody>
          <a:bodyPr wrap="square" rtlCol="0">
            <a:spAutoFit/>
          </a:bodyPr>
          <a:lstStyle/>
          <a:p>
            <a:pPr algn="ctr"/>
            <a:r>
              <a:rPr lang="en-IN" sz="2000" b="1" i="0" u="none" strike="noStrike" baseline="0" dirty="0">
                <a:solidFill>
                  <a:schemeClr val="tx1">
                    <a:lumMod val="95000"/>
                  </a:schemeClr>
                </a:solidFill>
                <a:latin typeface="Arial Black" panose="020B0A04020102020204" pitchFamily="34" charset="0"/>
              </a:rPr>
              <a:t>Documentation Revenue Analysis</a:t>
            </a:r>
            <a:endParaRPr lang="en-IN" sz="2000" b="1" dirty="0">
              <a:solidFill>
                <a:schemeClr val="tx1">
                  <a:lumMod val="95000"/>
                </a:schemeClr>
              </a:solidFill>
              <a:latin typeface="Arial Black" panose="020B0A04020102020204" pitchFamily="34" charset="0"/>
            </a:endParaRPr>
          </a:p>
        </p:txBody>
      </p:sp>
      <p:pic>
        <p:nvPicPr>
          <p:cNvPr id="8" name="Picture 7">
            <a:extLst>
              <a:ext uri="{FF2B5EF4-FFF2-40B4-BE49-F238E27FC236}">
                <a16:creationId xmlns:a16="http://schemas.microsoft.com/office/drawing/2014/main" id="{4818CFEF-76C6-F7B3-5D0B-B1646951184B}"/>
              </a:ext>
            </a:extLst>
          </p:cNvPr>
          <p:cNvPicPr>
            <a:picLocks noChangeAspect="1"/>
          </p:cNvPicPr>
          <p:nvPr/>
        </p:nvPicPr>
        <p:blipFill>
          <a:blip r:embed="rId3"/>
          <a:stretch>
            <a:fillRect/>
          </a:stretch>
        </p:blipFill>
        <p:spPr>
          <a:xfrm>
            <a:off x="3230518" y="1914562"/>
            <a:ext cx="5239279" cy="3137647"/>
          </a:xfrm>
          <a:prstGeom prst="rect">
            <a:avLst/>
          </a:prstGeom>
        </p:spPr>
      </p:pic>
    </p:spTree>
    <p:extLst>
      <p:ext uri="{BB962C8B-B14F-4D97-AF65-F5344CB8AC3E}">
        <p14:creationId xmlns:p14="http://schemas.microsoft.com/office/powerpoint/2010/main" val="237773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7B6AA-ED09-FDC3-69E2-76188EA3A823}"/>
              </a:ext>
            </a:extLst>
          </p:cNvPr>
          <p:cNvPicPr>
            <a:picLocks noChangeAspect="1"/>
          </p:cNvPicPr>
          <p:nvPr/>
        </p:nvPicPr>
        <p:blipFill>
          <a:blip r:embed="rId2"/>
          <a:stretch>
            <a:fillRect/>
          </a:stretch>
        </p:blipFill>
        <p:spPr>
          <a:xfrm>
            <a:off x="2338142" y="2278268"/>
            <a:ext cx="7515715" cy="2301463"/>
          </a:xfrm>
          <a:prstGeom prst="rect">
            <a:avLst/>
          </a:prstGeom>
        </p:spPr>
      </p:pic>
      <p:sp>
        <p:nvSpPr>
          <p:cNvPr id="7" name="TextBox 6">
            <a:extLst>
              <a:ext uri="{FF2B5EF4-FFF2-40B4-BE49-F238E27FC236}">
                <a16:creationId xmlns:a16="http://schemas.microsoft.com/office/drawing/2014/main" id="{F921FCFF-4FEC-4D16-5074-E89B3780FE66}"/>
              </a:ext>
            </a:extLst>
          </p:cNvPr>
          <p:cNvSpPr txBox="1"/>
          <p:nvPr/>
        </p:nvSpPr>
        <p:spPr>
          <a:xfrm>
            <a:off x="0" y="1011531"/>
            <a:ext cx="12192000" cy="646331"/>
          </a:xfrm>
          <a:prstGeom prst="rect">
            <a:avLst/>
          </a:prstGeom>
          <a:noFill/>
        </p:spPr>
        <p:txBody>
          <a:bodyPr wrap="square" rtlCol="0">
            <a:spAutoFit/>
          </a:bodyPr>
          <a:lstStyle/>
          <a:p>
            <a:pPr algn="ctr"/>
            <a:r>
              <a:rPr lang="en-US" sz="1800" b="0" i="0" u="none" strike="noStrike" baseline="0" dirty="0">
                <a:solidFill>
                  <a:schemeClr val="tx1">
                    <a:lumMod val="85000"/>
                  </a:schemeClr>
                </a:solidFill>
                <a:latin typeface="Arial" panose="020B0604020202020204" pitchFamily="34" charset="0"/>
              </a:rPr>
              <a:t>List down the top 5 districts where e-stamp revenue contributes significantly more</a:t>
            </a:r>
          </a:p>
          <a:p>
            <a:pPr algn="ctr"/>
            <a:r>
              <a:rPr lang="en-US" sz="1800" b="0" i="0" u="none" strike="noStrike" baseline="0" dirty="0">
                <a:solidFill>
                  <a:schemeClr val="tx1">
                    <a:lumMod val="85000"/>
                  </a:schemeClr>
                </a:solidFill>
                <a:latin typeface="Arial" panose="020B0604020202020204" pitchFamily="34" charset="0"/>
              </a:rPr>
              <a:t>to the revenue than the documents in FY 2022. </a:t>
            </a:r>
          </a:p>
        </p:txBody>
      </p:sp>
      <p:sp>
        <p:nvSpPr>
          <p:cNvPr id="8" name="TextBox 7">
            <a:extLst>
              <a:ext uri="{FF2B5EF4-FFF2-40B4-BE49-F238E27FC236}">
                <a16:creationId xmlns:a16="http://schemas.microsoft.com/office/drawing/2014/main" id="{225362AF-CB35-E068-C452-7615C8A1ADA4}"/>
              </a:ext>
            </a:extLst>
          </p:cNvPr>
          <p:cNvSpPr txBox="1"/>
          <p:nvPr/>
        </p:nvSpPr>
        <p:spPr>
          <a:xfrm>
            <a:off x="112745" y="354721"/>
            <a:ext cx="12192000" cy="400110"/>
          </a:xfrm>
          <a:prstGeom prst="rect">
            <a:avLst/>
          </a:prstGeom>
          <a:noFill/>
        </p:spPr>
        <p:txBody>
          <a:bodyPr wrap="square" rtlCol="0">
            <a:spAutoFit/>
          </a:bodyPr>
          <a:lstStyle/>
          <a:p>
            <a:pPr algn="ctr"/>
            <a:r>
              <a:rPr lang="en-IN" sz="2000" b="1" i="0" u="none" strike="noStrike" baseline="0" dirty="0">
                <a:solidFill>
                  <a:schemeClr val="tx1">
                    <a:lumMod val="95000"/>
                  </a:schemeClr>
                </a:solidFill>
                <a:latin typeface="Arial Black" panose="020B0A04020102020204" pitchFamily="34" charset="0"/>
              </a:rPr>
              <a:t>E-Stamp Revenue Analysis</a:t>
            </a:r>
            <a:endParaRPr lang="en-IN" sz="2000" b="1" dirty="0">
              <a:solidFill>
                <a:schemeClr val="tx1">
                  <a:lumMod val="95000"/>
                </a:schemeClr>
              </a:solidFill>
              <a:latin typeface="Arial Black" panose="020B0A04020102020204" pitchFamily="34" charset="0"/>
            </a:endParaRPr>
          </a:p>
        </p:txBody>
      </p:sp>
      <p:sp>
        <p:nvSpPr>
          <p:cNvPr id="9" name="TextBox 8">
            <a:extLst>
              <a:ext uri="{FF2B5EF4-FFF2-40B4-BE49-F238E27FC236}">
                <a16:creationId xmlns:a16="http://schemas.microsoft.com/office/drawing/2014/main" id="{4AF90DC0-52A2-CF71-3665-698857895A5B}"/>
              </a:ext>
            </a:extLst>
          </p:cNvPr>
          <p:cNvSpPr txBox="1"/>
          <p:nvPr/>
        </p:nvSpPr>
        <p:spPr>
          <a:xfrm>
            <a:off x="0" y="4833619"/>
            <a:ext cx="12192000" cy="584775"/>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Total Revenue from 33 districts in FY 2022 is 213.85 bn</a:t>
            </a:r>
          </a:p>
          <a:p>
            <a:pPr algn="ctr"/>
            <a:r>
              <a:rPr lang="en-IN" sz="1600" i="0" u="none" strike="noStrike" baseline="0" dirty="0">
                <a:solidFill>
                  <a:schemeClr val="tx1">
                    <a:lumMod val="85000"/>
                  </a:schemeClr>
                </a:solidFill>
                <a:latin typeface="Arial" panose="020B0604020202020204" pitchFamily="34" charset="0"/>
              </a:rPr>
              <a:t> E-Stamp </a:t>
            </a:r>
            <a:r>
              <a:rPr lang="en-IN" sz="1600" dirty="0">
                <a:solidFill>
                  <a:schemeClr val="tx1">
                    <a:lumMod val="85000"/>
                  </a:schemeClr>
                </a:solidFill>
                <a:latin typeface="Arial" panose="020B0604020202020204" pitchFamily="34" charset="0"/>
              </a:rPr>
              <a:t>Revenue(107.15 bn)</a:t>
            </a:r>
            <a:r>
              <a:rPr lang="en-IN" sz="1600" i="0" u="none" strike="noStrike" baseline="0" dirty="0">
                <a:solidFill>
                  <a:schemeClr val="tx1">
                    <a:lumMod val="85000"/>
                  </a:schemeClr>
                </a:solidFill>
                <a:latin typeface="Arial" panose="020B0604020202020204" pitchFamily="34" charset="0"/>
              </a:rPr>
              <a:t>  +  Documentation </a:t>
            </a:r>
            <a:r>
              <a:rPr lang="en-IN" sz="1600" dirty="0">
                <a:solidFill>
                  <a:schemeClr val="tx1">
                    <a:lumMod val="85000"/>
                  </a:schemeClr>
                </a:solidFill>
                <a:latin typeface="Arial" panose="020B0604020202020204" pitchFamily="34" charset="0"/>
              </a:rPr>
              <a:t>Revenue (106.70 bn)</a:t>
            </a:r>
            <a:endParaRPr lang="en-IN" sz="1600" dirty="0">
              <a:solidFill>
                <a:schemeClr val="tx1">
                  <a:lumMod val="85000"/>
                </a:schemeClr>
              </a:solidFill>
            </a:endParaRPr>
          </a:p>
        </p:txBody>
      </p:sp>
      <p:sp>
        <p:nvSpPr>
          <p:cNvPr id="10" name="TextBox 9">
            <a:extLst>
              <a:ext uri="{FF2B5EF4-FFF2-40B4-BE49-F238E27FC236}">
                <a16:creationId xmlns:a16="http://schemas.microsoft.com/office/drawing/2014/main" id="{2D8FEB18-4F98-1B8C-E057-FB24B608350B}"/>
              </a:ext>
            </a:extLst>
          </p:cNvPr>
          <p:cNvSpPr txBox="1"/>
          <p:nvPr/>
        </p:nvSpPr>
        <p:spPr>
          <a:xfrm>
            <a:off x="-1" y="2108991"/>
            <a:ext cx="12192000" cy="338554"/>
          </a:xfrm>
          <a:prstGeom prst="rect">
            <a:avLst/>
          </a:prstGeom>
          <a:noFill/>
        </p:spPr>
        <p:txBody>
          <a:bodyPr wrap="square" rtlCol="0">
            <a:spAutoFit/>
          </a:bodyPr>
          <a:lstStyle/>
          <a:p>
            <a:pPr algn="ctr"/>
            <a:r>
              <a:rPr lang="en-IN" sz="1600" b="1" i="0" u="none" strike="noStrike" baseline="0" dirty="0">
                <a:solidFill>
                  <a:schemeClr val="tx1">
                    <a:lumMod val="85000"/>
                  </a:schemeClr>
                </a:solidFill>
                <a:latin typeface="Arial" panose="020B0604020202020204" pitchFamily="34" charset="0"/>
              </a:rPr>
              <a:t>FY 2022</a:t>
            </a:r>
            <a:endParaRPr lang="en-IN" sz="1600" dirty="0">
              <a:solidFill>
                <a:schemeClr val="tx1">
                  <a:lumMod val="85000"/>
                </a:schemeClr>
              </a:solidFill>
            </a:endParaRPr>
          </a:p>
        </p:txBody>
      </p:sp>
      <p:sp>
        <p:nvSpPr>
          <p:cNvPr id="11" name="TextBox 10">
            <a:extLst>
              <a:ext uri="{FF2B5EF4-FFF2-40B4-BE49-F238E27FC236}">
                <a16:creationId xmlns:a16="http://schemas.microsoft.com/office/drawing/2014/main" id="{FDCF6A6B-2889-D308-6AA3-13B0B1D61AE2}"/>
              </a:ext>
            </a:extLst>
          </p:cNvPr>
          <p:cNvSpPr txBox="1"/>
          <p:nvPr/>
        </p:nvSpPr>
        <p:spPr>
          <a:xfrm>
            <a:off x="-1" y="5623302"/>
            <a:ext cx="12192000" cy="830997"/>
          </a:xfrm>
          <a:prstGeom prst="rect">
            <a:avLst/>
          </a:prstGeom>
          <a:noFill/>
        </p:spPr>
        <p:txBody>
          <a:bodyPr wrap="square" rtlCol="0">
            <a:spAutoFit/>
          </a:bodyPr>
          <a:lstStyle/>
          <a:p>
            <a:pPr algn="ctr"/>
            <a:r>
              <a:rPr lang="en-IN" sz="1600" i="0" u="none" strike="noStrike" baseline="0" dirty="0">
                <a:solidFill>
                  <a:schemeClr val="tx1">
                    <a:lumMod val="85000"/>
                  </a:schemeClr>
                </a:solidFill>
                <a:latin typeface="Arial" panose="020B0604020202020204" pitchFamily="34" charset="0"/>
              </a:rPr>
              <a:t>The e-Stamp revenue of the Jangoan, Nirmal, Mancherial, </a:t>
            </a:r>
          </a:p>
          <a:p>
            <a:pPr algn="ctr"/>
            <a:r>
              <a:rPr lang="en-IN" sz="1600" i="0" u="none" strike="noStrike" baseline="0" dirty="0">
                <a:solidFill>
                  <a:schemeClr val="tx1">
                    <a:lumMod val="85000"/>
                  </a:schemeClr>
                </a:solidFill>
                <a:latin typeface="Arial" panose="020B0604020202020204" pitchFamily="34" charset="0"/>
              </a:rPr>
              <a:t>Rangareddy and Kamareddy districts contribute more than their documentation revenue, </a:t>
            </a:r>
          </a:p>
          <a:p>
            <a:pPr algn="ctr"/>
            <a:r>
              <a:rPr lang="en-IN" sz="1600" i="0" u="none" strike="noStrike" baseline="0" dirty="0">
                <a:solidFill>
                  <a:schemeClr val="tx1">
                    <a:lumMod val="85000"/>
                  </a:schemeClr>
                </a:solidFill>
                <a:latin typeface="Arial" panose="020B0604020202020204" pitchFamily="34" charset="0"/>
              </a:rPr>
              <a:t>to the state’s total revenue in FY 2022. </a:t>
            </a:r>
            <a:endParaRPr lang="en-IN" sz="1600" dirty="0">
              <a:solidFill>
                <a:schemeClr val="tx1">
                  <a:lumMod val="85000"/>
                </a:schemeClr>
              </a:solidFill>
            </a:endParaRPr>
          </a:p>
        </p:txBody>
      </p:sp>
    </p:spTree>
    <p:extLst>
      <p:ext uri="{BB962C8B-B14F-4D97-AF65-F5344CB8AC3E}">
        <p14:creationId xmlns:p14="http://schemas.microsoft.com/office/powerpoint/2010/main" val="369948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9C31A2-C18D-E079-EED1-BA79BC383D55}"/>
              </a:ext>
            </a:extLst>
          </p:cNvPr>
          <p:cNvSpPr txBox="1"/>
          <p:nvPr/>
        </p:nvSpPr>
        <p:spPr>
          <a:xfrm>
            <a:off x="4221879" y="3371034"/>
            <a:ext cx="3707592" cy="369332"/>
          </a:xfrm>
          <a:prstGeom prst="rect">
            <a:avLst/>
          </a:prstGeom>
          <a:noFill/>
        </p:spPr>
        <p:txBody>
          <a:bodyPr wrap="square" rtlCol="0">
            <a:spAutoFit/>
          </a:bodyPr>
          <a:lstStyle/>
          <a:p>
            <a:pPr algn="ctr"/>
            <a:r>
              <a:rPr lang="en-US" dirty="0">
                <a:solidFill>
                  <a:schemeClr val="tx1">
                    <a:lumMod val="85000"/>
                  </a:schemeClr>
                </a:solidFill>
                <a:latin typeface="Arial" panose="020B0604020202020204" pitchFamily="34" charset="0"/>
              </a:rPr>
              <a:t>During a property transaction</a:t>
            </a:r>
          </a:p>
        </p:txBody>
      </p:sp>
      <p:sp>
        <p:nvSpPr>
          <p:cNvPr id="6" name="TextBox 5">
            <a:extLst>
              <a:ext uri="{FF2B5EF4-FFF2-40B4-BE49-F238E27FC236}">
                <a16:creationId xmlns:a16="http://schemas.microsoft.com/office/drawing/2014/main" id="{59205E87-171F-AFA8-E196-1FFA65208327}"/>
              </a:ext>
            </a:extLst>
          </p:cNvPr>
          <p:cNvSpPr txBox="1"/>
          <p:nvPr/>
        </p:nvSpPr>
        <p:spPr>
          <a:xfrm>
            <a:off x="-1" y="1859785"/>
            <a:ext cx="12192001" cy="400110"/>
          </a:xfrm>
          <a:prstGeom prst="rect">
            <a:avLst/>
          </a:prstGeom>
          <a:noFill/>
        </p:spPr>
        <p:txBody>
          <a:bodyPr wrap="square" rtlCol="0">
            <a:spAutoFit/>
          </a:bodyPr>
          <a:lstStyle/>
          <a:p>
            <a:pPr algn="ctr"/>
            <a:r>
              <a:rPr lang="en-IN" sz="2000" b="1" i="0" u="none" strike="noStrike" baseline="0" dirty="0">
                <a:solidFill>
                  <a:schemeClr val="tx1">
                    <a:lumMod val="95000"/>
                  </a:schemeClr>
                </a:solidFill>
                <a:latin typeface="Arial Black" panose="020B0A04020102020204" pitchFamily="34" charset="0"/>
              </a:rPr>
              <a:t>How government generate revenue through document registration/ e-stamp?</a:t>
            </a:r>
            <a:endParaRPr lang="en-IN" sz="2000" b="1" dirty="0">
              <a:solidFill>
                <a:schemeClr val="tx1">
                  <a:lumMod val="95000"/>
                </a:schemeClr>
              </a:solidFill>
              <a:latin typeface="Arial Black" panose="020B0A04020102020204" pitchFamily="34" charset="0"/>
            </a:endParaRPr>
          </a:p>
        </p:txBody>
      </p:sp>
      <p:pic>
        <p:nvPicPr>
          <p:cNvPr id="3" name="Picture 2">
            <a:extLst>
              <a:ext uri="{FF2B5EF4-FFF2-40B4-BE49-F238E27FC236}">
                <a16:creationId xmlns:a16="http://schemas.microsoft.com/office/drawing/2014/main" id="{E009CD33-BF57-3E49-FE68-FD1FF3401410}"/>
              </a:ext>
            </a:extLst>
          </p:cNvPr>
          <p:cNvPicPr>
            <a:picLocks noChangeAspect="1"/>
          </p:cNvPicPr>
          <p:nvPr/>
        </p:nvPicPr>
        <p:blipFill>
          <a:blip r:embed="rId2"/>
          <a:stretch>
            <a:fillRect/>
          </a:stretch>
        </p:blipFill>
        <p:spPr>
          <a:xfrm>
            <a:off x="3135007" y="4502326"/>
            <a:ext cx="913253" cy="913253"/>
          </a:xfrm>
          <a:prstGeom prst="rect">
            <a:avLst/>
          </a:prstGeom>
        </p:spPr>
      </p:pic>
      <p:pic>
        <p:nvPicPr>
          <p:cNvPr id="9" name="Picture 8">
            <a:extLst>
              <a:ext uri="{FF2B5EF4-FFF2-40B4-BE49-F238E27FC236}">
                <a16:creationId xmlns:a16="http://schemas.microsoft.com/office/drawing/2014/main" id="{149E1249-5465-51BB-DA41-48CD49839899}"/>
              </a:ext>
            </a:extLst>
          </p:cNvPr>
          <p:cNvPicPr>
            <a:picLocks noChangeAspect="1"/>
          </p:cNvPicPr>
          <p:nvPr/>
        </p:nvPicPr>
        <p:blipFill>
          <a:blip r:embed="rId3"/>
          <a:stretch>
            <a:fillRect/>
          </a:stretch>
        </p:blipFill>
        <p:spPr>
          <a:xfrm>
            <a:off x="7694718" y="3008082"/>
            <a:ext cx="972540" cy="972540"/>
          </a:xfrm>
          <a:prstGeom prst="rect">
            <a:avLst/>
          </a:prstGeom>
        </p:spPr>
      </p:pic>
      <p:pic>
        <p:nvPicPr>
          <p:cNvPr id="11" name="Picture 10">
            <a:extLst>
              <a:ext uri="{FF2B5EF4-FFF2-40B4-BE49-F238E27FC236}">
                <a16:creationId xmlns:a16="http://schemas.microsoft.com/office/drawing/2014/main" id="{35AAF0F3-E532-431C-9F5B-4317C1A45E40}"/>
              </a:ext>
            </a:extLst>
          </p:cNvPr>
          <p:cNvPicPr>
            <a:picLocks noChangeAspect="1"/>
          </p:cNvPicPr>
          <p:nvPr/>
        </p:nvPicPr>
        <p:blipFill>
          <a:blip r:embed="rId4"/>
          <a:stretch>
            <a:fillRect/>
          </a:stretch>
        </p:blipFill>
        <p:spPr>
          <a:xfrm>
            <a:off x="3308969" y="3078919"/>
            <a:ext cx="953562" cy="953562"/>
          </a:xfrm>
          <a:prstGeom prst="rect">
            <a:avLst/>
          </a:prstGeom>
        </p:spPr>
      </p:pic>
      <p:sp>
        <p:nvSpPr>
          <p:cNvPr id="14" name="TextBox 13">
            <a:extLst>
              <a:ext uri="{FF2B5EF4-FFF2-40B4-BE49-F238E27FC236}">
                <a16:creationId xmlns:a16="http://schemas.microsoft.com/office/drawing/2014/main" id="{E8604935-8ED5-D85D-B7C5-84503653235C}"/>
              </a:ext>
            </a:extLst>
          </p:cNvPr>
          <p:cNvSpPr txBox="1"/>
          <p:nvPr/>
        </p:nvSpPr>
        <p:spPr>
          <a:xfrm>
            <a:off x="4011010" y="4774288"/>
            <a:ext cx="4169978" cy="369332"/>
          </a:xfrm>
          <a:prstGeom prst="rect">
            <a:avLst/>
          </a:prstGeom>
          <a:noFill/>
        </p:spPr>
        <p:txBody>
          <a:bodyPr wrap="square" rtlCol="0">
            <a:spAutoFit/>
          </a:bodyPr>
          <a:lstStyle/>
          <a:p>
            <a:pPr algn="ctr"/>
            <a:r>
              <a:rPr lang="en-US" dirty="0">
                <a:solidFill>
                  <a:schemeClr val="tx1">
                    <a:lumMod val="85000"/>
                  </a:schemeClr>
                </a:solidFill>
                <a:latin typeface="Arial" panose="020B0604020202020204" pitchFamily="34" charset="0"/>
              </a:rPr>
              <a:t>Birth/Death and Marriage Certificates</a:t>
            </a:r>
          </a:p>
        </p:txBody>
      </p:sp>
      <p:pic>
        <p:nvPicPr>
          <p:cNvPr id="16" name="Picture 15">
            <a:extLst>
              <a:ext uri="{FF2B5EF4-FFF2-40B4-BE49-F238E27FC236}">
                <a16:creationId xmlns:a16="http://schemas.microsoft.com/office/drawing/2014/main" id="{874353F2-F54C-2D40-4919-D3E6A0EA6D55}"/>
              </a:ext>
            </a:extLst>
          </p:cNvPr>
          <p:cNvPicPr>
            <a:picLocks noChangeAspect="1"/>
          </p:cNvPicPr>
          <p:nvPr/>
        </p:nvPicPr>
        <p:blipFill>
          <a:blip r:embed="rId5"/>
          <a:stretch>
            <a:fillRect/>
          </a:stretch>
        </p:blipFill>
        <p:spPr>
          <a:xfrm>
            <a:off x="8143741" y="4502327"/>
            <a:ext cx="913253" cy="913253"/>
          </a:xfrm>
          <a:prstGeom prst="rect">
            <a:avLst/>
          </a:prstGeom>
        </p:spPr>
      </p:pic>
    </p:spTree>
    <p:extLst>
      <p:ext uri="{BB962C8B-B14F-4D97-AF65-F5344CB8AC3E}">
        <p14:creationId xmlns:p14="http://schemas.microsoft.com/office/powerpoint/2010/main" val="94156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Override1.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10.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2.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3.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4.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5.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6.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7.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8.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theme/themeOverride9.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D9B7305A-72FB-4D14-963D-5E37C4F782C3}">
  <we:reference id="wa200003233" version="2.0.0.3" store="en-US" storeType="OMEX"/>
  <we:alternateReferences>
    <we:reference id="WA200003233" version="2.0.0.3" store="" storeType="OMEX"/>
  </we:alternateReferences>
  <we:properties>
    <we:property name="reportUrl" value="&quot;/groups/me/reports/ac506283-fcf3-4e5c-a067-feead234ac4e/ReportSection8a5e6c854e3703a7b805?fromEntryPoint=export&quot;"/>
    <we:property name="reportName" value="&quot;telangana_growth_analysis&quot;"/>
    <we:property name="reportState" value="&quot;CONNECTED&quot;"/>
    <we:property name="embedUrl" value="&quot;/reportEmbed?reportId=ac506283-fcf3-4e5c-a067-feead234ac4e&amp;config=eyJjbHVzdGVyVXJsIjoiaHR0cHM6Ly9XQUJJLVVBRS1OT1JUSC1BLVBSSU1BUlktcmVkaXJlY3QuYW5hbHlzaXMud2luZG93cy5uZXQiLCJlbWJlZEZlYXR1cmVzIjp7InVzYWdlTWV0cmljc1ZOZXh0Ijp0cnVlfX0%3D&amp;disableSensitivityBanner=true&quot;"/>
    <we:property name="pageName" value="&quot;ReportSection8a5e6c854e3703a7b805&quot;"/>
    <we:property name="pageDisplayName" value="&quot;Home&quot;"/>
    <we:property name="datasetId" value="&quot;90572ead-794b-471f-b46b-2416c660a132&quot;"/>
    <we:property name="backgroundColor" value="&quot;#232931&quot;"/>
    <we:property name="bookmark" value="&quot;H4sIAAAAAAAAA+1abW/jNhL+K4WAol+CA99J7bdussUV2LTb5rBFUATBkBwl6sqST5bTuIH/+40kO5vEcZTqNq63XX+xJJLDeePDGQ5vkpjPpgUsfoAJJq+S11X1YQL1h690cpCU97+lkWcZOBcdt0oogcDbXtW0yatylry6SRqoL7B5n8/mULQE6eOvZwcJFMU7uGjfMihmeJBMsZ5VJRT5H9h3pqamnuPyIMHraVHV0JI8aaDBluwVdad3YoX/S9KMEJr8Ck8wNP3Xn3Fa1c3q3YosZspaieCBfigCozGzvrVjc7g/dcryoqF520e/eHM9rUmWm7VKvusaDQijINOZRB2RWcNty16zmLZ9Don7i6rOAxRJJ1eNs16Mm+QYYTavO+He3Gs4qeZ1wJ8x65rKJm8WRGrWwGR6PukHzZIl6eldXZEWu9a3p+exCuc1XnUtl9XvhzXS5DF5pZdn9OWq0/FhVTaQl2uZpHc+OBAxMhdSlUbTiT3Ly4tiZZVO993Tf3qRZpdA/2Ry/xspr6WzbGf00lqQIkqrhbMImqUwlhZEzByEABa5UcYbKfh2czxD1YdVMZ+Uz9V0zCfntCIaotVsKHrdsKFm1qn5aXGLPGB9T95kgrRc2ocIDXTyTPvJcuzbq9g1YyfuTfI2JxX0tN9DMW/JfnNEI2L1e/lN0qkvn31f0nIhrk6w6B38eJhKu/ba8UuSY7leXyT4b3cWTdd31nH5Mio96wRQmTDRa+uD9zJaZ4zeuf1b2HnAZ5bPiPj5AqH+Yv1Pr9CV7VFLK6RSyLTWyqCMag9s/985kEr31+47tdtHZfQ2S6PmqVfIg2XaGO7Y7vH6ETaPJ5O9tddntU57Rfa2ZiHNtGcZCxh4tFI7dGP3eRqvQ5RMBO0peHK016uxtKJOXcgkj46lFIY5GdxoWiyoVPkYI0RmpJEyRj5IK59QeLtJS/lUUGzJUuNpdQjiTOixtLwWCp1mUhMqUtgmohjNl8UsZd4Kiv8cEF9CiOHYb6uMmdZkRoMQXOqEYXy8vpyUWlL06INURNSIdNi/ttCS4BmzHnTKAqPI3kk1Or5VQQdB8TH3nhsvU+WEHKTV4HXjq+tNajraoMm3QFvLlGfEYRxEzG/jFZSBUOxFM4mmamhP3pZMsOXBjvl5IrO5y8zeh38fpvmmH6BxqeFcGiOsAw1WMzveq3jQJm2XDI9app6QQvg92IefVtyu/emjf4fysSzuL/Lvx5kZ51VZaqMSwRHmWUeIpdJnYOhWr8oQogu0JRKu6xgYt2Efort99CrsO+0NcD7Jz0jEklnrBc4il8I4z5mHL96wVfX7gTH3vPNTIg1FpIEyAIicmeh5ij5Nd+0NI07q/ro9Z2+gYX+YOSJOTn88/XoPWPkMUXzX/OBJ17zFYIMo0oAv8M2DKINe6oj160WHEkd5va7qiIMHHL/oquyPVDAFZNbGNmVkNvUQ2XDSuDV4ChodCxzAAFhIHU+fQe2RFPRgXaNrO/enTcllHiOW/WkSZbmZlBT2axWF8pRPKvkFiD/v4H8Po4R/eiB11BtrX/ark7VqdoTH/CEevwxKLM+G4I4jAPPa6iCVj8p7hOFT1UdBemim6DOhtDEYo7LouQrPqGuPmkmC0tFidJKho8zdpPB/nAWhthhcyj1TVnrNnY/D55Vbzj5Fu4cFrtuyfmCaQUDxZXPZBIdFCZM8nK+InkNoWiWPKUG1djiG6aYpjGUaYhQ8gjNcB8FkGO8kIuOcsjelUXCjAnmf3OWBYQZ53e5/GzZdKfKqL2R96hreBZZ9WW2jjNfLff/p/friEQWj39XVpBu2uimV0Qyb0hwkPResxbFfLrH1r64WV8a8WSnk+wdK+hPluv6lm31IbzT/bTHw1y1VySrMJ1g2s7YseXbWR8E9Ao8vdb6GWR5eri79bL9ZlacxKC9cUASHBjkB4TNKXdtLN9wE6wUzQnhF688/p9i9FYD+nZPy6nC5eItXWGwq4LZ9s2kt+Huo8/6u3MoxRpykrfz5llRyT6+Tqmwuu3532EmOaPBXHz+0zSshktOhY7inMOTvqZKftl4g+Sdr5fh2wD6kPp9VKkYI7Rc9WD28k6q8yoxRwCEaATKNHtjHO6lvrkMxj22Yd5egGt5Ui7zEw0ty44dx7aPovnLmPof4e3rv6d2La157MGAjGgCleGqseuIO8U69yRdQfrjdMP9kKBWgjo9c0dWpdkazaIEzy5yFMJyAbUkvZODtVSKnhZHgUqkiH70/dwQfC/qqeTObUuLyDkp8JKoh7UMZMQ5ENt3d9T5dI25yyp0HBty7r7Vc/g+wXdSeay8AAA==&quot;"/>
    <we:property name="initialStateBookmark" value="&quot;H4sIAAAAAAAAA6VV22rcMBD9laLnUHSxLs5bGtKXXElKoZSwjKRx4sZrG1ubJg359460W0ohYcF92ZVmxmfmzEXzwmI7jx08X8Aa2SH7NAwPa5gePmh2wPqd7PLy9Pzo+nR1cXR+QuJhTO3Qz+zwhSWY7jB9becNdBmBhN9vDxh03RXc5VsD3YwHbMRpHnro2l+4NSZVmjb4esDwaeyGCTLkTYKEGfaRzOlOvsVHRR4hpPYRbzCkrfQax2FKu7sDjSY4XaGyXIH1jufg5622hLnfnoyatkvkNx/988nTOBGXlz85+FyUBqSpoNGNQh2RWyNsDi89j9nmmKK/G6Y2QMcKrwnnLY0Xdo4wb6ZC7uQfxc2wmQJeY1NUfWrTM0HNCdbjar39aGavlKeraaAsFu3Zt1UcwmrCx6K5H34eT0jOIzvUr7ckeSw5Ph76BG2/46RqqUMtnNGOGyWc01Boz21/1+2qUnJfTl+2lNo1lTGX3P+g5GWc1+zRRhFrZbRwWGtrLOc8LsWqrRfGBa58bXh0LjoTlmJVNXIloQFXShyUCYs5el0ZFEqK6ILmOpggqqVYGJWUQvnoo44+IA8SlmIpHSsVG861ipWPdZBqP8eET8kPT29EhkFooqesE5Ir7erA96LN9zC+1RWh8d4o7xV1RG2C4dwuj8xCE7n0ngN1q6D4pHXL0aKugo1GculqZ2ykXjPL0ZraeS6jNAIoX1rLGOvlaFWgMkqjwQvuItXAu/0T8E4N0PLcbBWnp41bH7yC/Z32DlZTi2CwVrwyWqEMlfCLsawwGoXh2lrgnirhcf80vYPllNax9o0KWIFxHn31H9nXhACq8vSYGRoCXVFpl85moAeR8AA5FwA0nSaKpZEVwL8StkZatfkwbNI8QsAr6LGsqHG7GVosdrR3oI8Yd+cp/5+1tLy2rr9Ct8ley2JmxQlF0/oO93yQ1zUrYd3mn99m9qfeOQgAAA==&quot;"/>
    <we:property name="isFooterCollapsed" value="true"/>
    <we:property name="isFiltersActionButtonVisible" value="true"/>
    <we:property name="reportEmbeddedTime" value="&quot;2023-10-01T11:31:35.238Z&quot;"/>
    <we:property name="creatorTenantId" value="&quot;df8679cd-a80e-45d8-99ac-c83ed7ff95a0&quot;"/>
    <we:property name="creatorUserId" value="&quot;10032002B79D60AB&quot;"/>
    <we:property name="creatorSessionId" value="&quot;ff9aebaf-a8e0-4ad9-826a-030b730af23d&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2777</TotalTime>
  <Words>1530</Words>
  <Application>Microsoft Office PowerPoint</Application>
  <PresentationFormat>Widescreen</PresentationFormat>
  <Paragraphs>226</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Arial Black</vt:lpstr>
      <vt:lpstr>Calisto MT</vt:lpstr>
      <vt:lpstr>Poppins</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Satheesh kumar</dc:creator>
  <cp:lastModifiedBy>Satheesh kumar</cp:lastModifiedBy>
  <cp:revision>89</cp:revision>
  <dcterms:created xsi:type="dcterms:W3CDTF">2023-09-24T06:08:43Z</dcterms:created>
  <dcterms:modified xsi:type="dcterms:W3CDTF">2023-10-01T18:34:45Z</dcterms:modified>
</cp:coreProperties>
</file>